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2" r:id="rId1"/>
  </p:sldMasterIdLst>
  <p:notesMasterIdLst>
    <p:notesMasterId r:id="rId22"/>
  </p:notesMasterIdLst>
  <p:sldIdLst>
    <p:sldId id="273" r:id="rId2"/>
    <p:sldId id="256" r:id="rId3"/>
    <p:sldId id="274" r:id="rId4"/>
    <p:sldId id="257" r:id="rId5"/>
    <p:sldId id="258" r:id="rId6"/>
    <p:sldId id="264" r:id="rId7"/>
    <p:sldId id="265" r:id="rId8"/>
    <p:sldId id="259" r:id="rId9"/>
    <p:sldId id="276" r:id="rId10"/>
    <p:sldId id="261" r:id="rId11"/>
    <p:sldId id="260" r:id="rId12"/>
    <p:sldId id="275" r:id="rId13"/>
    <p:sldId id="266" r:id="rId14"/>
    <p:sldId id="262" r:id="rId15"/>
    <p:sldId id="270" r:id="rId16"/>
    <p:sldId id="269" r:id="rId17"/>
    <p:sldId id="263" r:id="rId18"/>
    <p:sldId id="267" r:id="rId19"/>
    <p:sldId id="277" r:id="rId20"/>
    <p:sldId id="26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325C"/>
    <a:srgbClr val="C2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83"/>
  </p:normalViewPr>
  <p:slideViewPr>
    <p:cSldViewPr snapToGrid="0">
      <p:cViewPr varScale="1">
        <p:scale>
          <a:sx n="117" d="100"/>
          <a:sy n="117" d="100"/>
        </p:scale>
        <p:origin x="264" y="176"/>
      </p:cViewPr>
      <p:guideLst/>
    </p:cSldViewPr>
  </p:slideViewPr>
  <p:outlineViewPr>
    <p:cViewPr>
      <p:scale>
        <a:sx n="33" d="100"/>
        <a:sy n="33" d="100"/>
      </p:scale>
      <p:origin x="0" y="-445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EBB14-2317-3743-9C05-B87E7CA25AC7}" type="datetimeFigureOut">
              <a:rPr lang="da-DK" smtClean="0"/>
              <a:t>02.12.2021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07E22-E99B-0A49-B3E9-3CE5C092DE4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8482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7E22-E99B-0A49-B3E9-3CE5C092DE45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9176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71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69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72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47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1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22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99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0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01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66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1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3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C8058-6A02-4499-AC56-C7095EAC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325C"/>
                </a:solidFill>
                <a:cs typeface="Calibri Light"/>
              </a:rPr>
              <a:t>Imagine confetti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1EC4B-F384-4963-80FF-95B56FEA5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37325C"/>
                </a:solidFill>
                <a:cs typeface="Calibri"/>
              </a:rPr>
              <a:t>Vi </a:t>
            </a:r>
            <a:r>
              <a:rPr lang="en-US" err="1">
                <a:solidFill>
                  <a:srgbClr val="37325C"/>
                </a:solidFill>
                <a:cs typeface="Calibri"/>
              </a:rPr>
              <a:t>viser</a:t>
            </a:r>
            <a:r>
              <a:rPr lang="en-US">
                <a:solidFill>
                  <a:srgbClr val="37325C"/>
                </a:solidFill>
                <a:cs typeface="Calibri"/>
              </a:rPr>
              <a:t> quick and dirty – Experience Economy</a:t>
            </a:r>
          </a:p>
          <a:p>
            <a:pPr marL="0" indent="0">
              <a:buNone/>
            </a:pPr>
            <a:endParaRPr lang="en-US">
              <a:solidFill>
                <a:srgbClr val="37325C"/>
              </a:solidFill>
              <a:cs typeface="Calibri"/>
            </a:endParaRPr>
          </a:p>
          <a:p>
            <a:pPr marL="0" indent="0">
              <a:buNone/>
            </a:pPr>
            <a:endParaRPr lang="en-US">
              <a:solidFill>
                <a:srgbClr val="37325C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7351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80BF6AB-A10E-4B79-AFBF-6BA5EDCD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8" r="575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72D7E2-3A6D-CD44-8170-A1187FDE3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da-DK" sz="4000" dirty="0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How to </a:t>
            </a:r>
            <a:r>
              <a:rPr lang="da-DK" sz="4000" dirty="0" err="1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get</a:t>
            </a:r>
            <a:r>
              <a:rPr lang="da-DK" sz="4000" dirty="0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 </a:t>
            </a:r>
            <a:r>
              <a:rPr lang="da-DK" sz="4000" dirty="0" err="1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started</a:t>
            </a:r>
            <a:r>
              <a:rPr lang="da-DK" sz="4000" dirty="0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 with videos </a:t>
            </a:r>
            <a:endParaRPr lang="da-DK" sz="4000" dirty="0">
              <a:latin typeface="Prompt" pitchFamily="2" charset="-34"/>
              <a:cs typeface="Prompt" pitchFamily="2" charset="-34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A1F9B72-400D-C34F-B502-D5ED825A1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728439"/>
            <a:ext cx="4576333" cy="4448524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da-DK" sz="2400" dirty="0">
              <a:solidFill>
                <a:srgbClr val="37325C"/>
              </a:solidFill>
              <a:cs typeface="Calibri"/>
            </a:endParaRPr>
          </a:p>
          <a:p>
            <a:pPr marL="0" indent="0">
              <a:buNone/>
            </a:pP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Why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are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videos a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good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platform? </a:t>
            </a:r>
          </a:p>
          <a:p>
            <a:pPr marL="0" indent="0">
              <a:buNone/>
            </a:pP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Because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everyone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has </a:t>
            </a:r>
            <a:r>
              <a:rPr lang="da-DK" sz="2200" dirty="0">
                <a:solidFill>
                  <a:srgbClr val="37325C"/>
                </a:solidFill>
                <a:latin typeface="Montserrat Alternates" pitchFamily="2" charset="77"/>
                <a:ea typeface="+mn-lt"/>
                <a:cs typeface="+mn-lt"/>
              </a:rPr>
              <a:t>a </a:t>
            </a:r>
            <a:r>
              <a:rPr lang="da-DK" sz="2200" dirty="0" err="1">
                <a:solidFill>
                  <a:srgbClr val="37325C"/>
                </a:solidFill>
                <a:latin typeface="Montserrat Alternates" pitchFamily="2" charset="77"/>
                <a:ea typeface="+mn-lt"/>
                <a:cs typeface="+mn-lt"/>
              </a:rPr>
              <a:t>need</a:t>
            </a:r>
            <a:r>
              <a:rPr lang="da-DK" sz="2200" dirty="0">
                <a:solidFill>
                  <a:srgbClr val="37325C"/>
                </a:solidFill>
                <a:latin typeface="Montserrat Alternates" pitchFamily="2" charset="77"/>
                <a:ea typeface="+mn-lt"/>
                <a:cs typeface="+mn-lt"/>
              </a:rPr>
              <a:t> to show </a:t>
            </a:r>
            <a:r>
              <a:rPr lang="da-DK" sz="2200" dirty="0" err="1">
                <a:solidFill>
                  <a:srgbClr val="37325C"/>
                </a:solidFill>
                <a:latin typeface="Montserrat Alternates" pitchFamily="2" charset="77"/>
                <a:ea typeface="+mn-lt"/>
                <a:cs typeface="+mn-lt"/>
              </a:rPr>
              <a:t>off</a:t>
            </a:r>
            <a:r>
              <a:rPr lang="da-DK" sz="2200" dirty="0">
                <a:solidFill>
                  <a:srgbClr val="37325C"/>
                </a:solidFill>
                <a:latin typeface="Montserrat Alternates" pitchFamily="2" charset="77"/>
                <a:ea typeface="+mn-lt"/>
                <a:cs typeface="+mn-lt"/>
              </a:rPr>
              <a:t> 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and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become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famous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! </a:t>
            </a:r>
          </a:p>
          <a:p>
            <a:pPr marL="0" indent="0">
              <a:buNone/>
            </a:pP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Everyone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makes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an </a:t>
            </a:r>
            <a:r>
              <a:rPr lang="da-DK" sz="2200" dirty="0" err="1">
                <a:solidFill>
                  <a:srgbClr val="37325C"/>
                </a:solidFill>
                <a:latin typeface="Montserrat Alternates" pitchFamily="2" charset="77"/>
                <a:ea typeface="+mn-lt"/>
                <a:cs typeface="+mn-lt"/>
              </a:rPr>
              <a:t>extra</a:t>
            </a:r>
            <a:r>
              <a:rPr lang="da-DK" sz="2200" dirty="0">
                <a:solidFill>
                  <a:srgbClr val="37325C"/>
                </a:solidFill>
                <a:latin typeface="Montserrat Alternates" pitchFamily="2" charset="77"/>
                <a:ea typeface="+mn-lt"/>
                <a:cs typeface="+mn-lt"/>
              </a:rPr>
              <a:t> </a:t>
            </a:r>
            <a:r>
              <a:rPr lang="da-DK" sz="2200" dirty="0" err="1">
                <a:solidFill>
                  <a:srgbClr val="37325C"/>
                </a:solidFill>
                <a:latin typeface="Montserrat Alternates" pitchFamily="2" charset="77"/>
                <a:ea typeface="+mn-lt"/>
                <a:cs typeface="+mn-lt"/>
              </a:rPr>
              <a:t>effort</a:t>
            </a:r>
            <a:r>
              <a:rPr lang="da-DK" sz="2200" dirty="0">
                <a:solidFill>
                  <a:srgbClr val="37325C"/>
                </a:solidFill>
                <a:latin typeface="Montserrat Alternates" pitchFamily="2" charset="77"/>
                <a:ea typeface="+mn-lt"/>
                <a:cs typeface="+mn-lt"/>
              </a:rPr>
              <a:t> 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if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they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have to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record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a video ... </a:t>
            </a:r>
          </a:p>
          <a:p>
            <a:pPr marL="0" indent="0">
              <a:buNone/>
            </a:pP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People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straighten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their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back,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suck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in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their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stomach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 and smile </a:t>
            </a:r>
            <a:r>
              <a:rPr lang="da-DK" sz="2200" dirty="0" err="1">
                <a:solidFill>
                  <a:srgbClr val="37325C"/>
                </a:solidFill>
                <a:latin typeface="Montserrat Alternates Medium" pitchFamily="2" charset="77"/>
                <a:ea typeface="+mn-lt"/>
                <a:cs typeface="+mn-lt"/>
              </a:rPr>
              <a:t>when</a:t>
            </a:r>
            <a:r>
              <a:rPr lang="da-DK" sz="2200" dirty="0">
                <a:solidFill>
                  <a:srgbClr val="37325C"/>
                </a:solidFill>
                <a:latin typeface="Montserrat Alternates Medium" pitchFamily="2" charset="77"/>
                <a:ea typeface="+mn-lt"/>
                <a:cs typeface="+mn-lt"/>
              </a:rPr>
              <a:t> a </a:t>
            </a:r>
            <a:r>
              <a:rPr lang="da-DK" sz="2200" dirty="0" err="1">
                <a:solidFill>
                  <a:srgbClr val="37325C"/>
                </a:solidFill>
                <a:latin typeface="Montserrat Alternates Medium" pitchFamily="2" charset="77"/>
                <a:ea typeface="+mn-lt"/>
                <a:cs typeface="+mn-lt"/>
              </a:rPr>
              <a:t>camera</a:t>
            </a:r>
            <a:r>
              <a:rPr lang="da-DK" sz="2200" dirty="0">
                <a:solidFill>
                  <a:srgbClr val="37325C"/>
                </a:solidFill>
                <a:latin typeface="Montserrat Alternates Medium" pitchFamily="2" charset="77"/>
                <a:ea typeface="+mn-lt"/>
                <a:cs typeface="+mn-lt"/>
              </a:rPr>
              <a:t> is put in front of </a:t>
            </a:r>
            <a:r>
              <a:rPr lang="da-DK" sz="2200" dirty="0" err="1">
                <a:solidFill>
                  <a:srgbClr val="37325C"/>
                </a:solidFill>
                <a:latin typeface="Montserrat Alternates Medium" pitchFamily="2" charset="77"/>
                <a:ea typeface="+mn-lt"/>
                <a:cs typeface="+mn-lt"/>
              </a:rPr>
              <a:t>them</a:t>
            </a:r>
            <a:r>
              <a:rPr lang="da-DK" sz="2200" dirty="0">
                <a:solidFill>
                  <a:srgbClr val="37325C"/>
                </a:solidFill>
                <a:latin typeface="Montserrat Alternates Medium" pitchFamily="2" charset="77"/>
                <a:ea typeface="+mn-lt"/>
                <a:cs typeface="+mn-lt"/>
              </a:rPr>
              <a:t>!</a:t>
            </a:r>
            <a:endParaRPr lang="da-DK" sz="2200" dirty="0">
              <a:solidFill>
                <a:srgbClr val="37325C"/>
              </a:solidFill>
              <a:latin typeface="Montserrat Alternates Medium" pitchFamily="2" charset="77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649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indoor, wall, furniture&#10;&#10;Description automatically generated">
            <a:extLst>
              <a:ext uri="{FF2B5EF4-FFF2-40B4-BE49-F238E27FC236}">
                <a16:creationId xmlns:a16="http://schemas.microsoft.com/office/drawing/2014/main" id="{7F688A72-67B9-42CC-B2BC-8BECA14AD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40BAA0-E354-6B42-B9C7-CCA8D3FA3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How to get started with videos (2)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0E67A88-02E1-6743-9C77-A4DEBEE1E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37325C"/>
                </a:solidFill>
                <a:latin typeface="Montserrat Alternates" pitchFamily="2" charset="77"/>
              </a:rPr>
              <a:t>Making videos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289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wo men sitting at a table&#10;&#10;Description automatically generated">
            <a:extLst>
              <a:ext uri="{FF2B5EF4-FFF2-40B4-BE49-F238E27FC236}">
                <a16:creationId xmlns:a16="http://schemas.microsoft.com/office/drawing/2014/main" id="{0C17CD32-DF69-4E94-B60C-66D76BDF41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" r="200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 useBgFill="1">
        <p:nvSpPr>
          <p:cNvPr id="6" name="Freeform: Shape 8">
            <a:extLst>
              <a:ext uri="{FF2B5EF4-FFF2-40B4-BE49-F238E27FC236}">
                <a16:creationId xmlns:a16="http://schemas.microsoft.com/office/drawing/2014/main" id="{1BF4DD63-CE83-4A2A-994E-8598C22E6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089" y="1498601"/>
            <a:ext cx="5260975" cy="4707593"/>
          </a:xfrm>
          <a:custGeom>
            <a:avLst/>
            <a:gdLst>
              <a:gd name="connsiteX0" fmla="*/ 0 w 5260975"/>
              <a:gd name="connsiteY0" fmla="*/ 0 h 4707593"/>
              <a:gd name="connsiteX1" fmla="*/ 5260975 w 5260975"/>
              <a:gd name="connsiteY1" fmla="*/ 0 h 4707593"/>
              <a:gd name="connsiteX2" fmla="*/ 5260975 w 5260975"/>
              <a:gd name="connsiteY2" fmla="*/ 3296937 h 4707593"/>
              <a:gd name="connsiteX3" fmla="*/ 5260975 w 5260975"/>
              <a:gd name="connsiteY3" fmla="*/ 3518571 h 4707593"/>
              <a:gd name="connsiteX4" fmla="*/ 5226504 w 5260975"/>
              <a:gd name="connsiteY4" fmla="*/ 3534000 h 4707593"/>
              <a:gd name="connsiteX5" fmla="*/ 5206341 w 5260975"/>
              <a:gd name="connsiteY5" fmla="*/ 3542065 h 4707593"/>
              <a:gd name="connsiteX6" fmla="*/ 5123287 w 5260975"/>
              <a:gd name="connsiteY6" fmla="*/ 3594010 h 4707593"/>
              <a:gd name="connsiteX7" fmla="*/ 5048107 w 5260975"/>
              <a:gd name="connsiteY7" fmla="*/ 3658244 h 4707593"/>
              <a:gd name="connsiteX8" fmla="*/ 4992899 w 5260975"/>
              <a:gd name="connsiteY8" fmla="*/ 3734479 h 4707593"/>
              <a:gd name="connsiteX9" fmla="*/ 4977440 w 5260975"/>
              <a:gd name="connsiteY9" fmla="*/ 3752627 h 4707593"/>
              <a:gd name="connsiteX10" fmla="*/ 4935194 w 5260975"/>
              <a:gd name="connsiteY10" fmla="*/ 3775382 h 4707593"/>
              <a:gd name="connsiteX11" fmla="*/ 4897844 w 5260975"/>
              <a:gd name="connsiteY11" fmla="*/ 3792472 h 4707593"/>
              <a:gd name="connsiteX12" fmla="*/ 4870767 w 5260975"/>
              <a:gd name="connsiteY12" fmla="*/ 3811388 h 4707593"/>
              <a:gd name="connsiteX13" fmla="*/ 4847917 w 5260975"/>
              <a:gd name="connsiteY13" fmla="*/ 3828767 h 4707593"/>
              <a:gd name="connsiteX14" fmla="*/ 4796163 w 5260975"/>
              <a:gd name="connsiteY14" fmla="*/ 3873702 h 4707593"/>
              <a:gd name="connsiteX15" fmla="*/ 4738843 w 5260975"/>
              <a:gd name="connsiteY15" fmla="*/ 3911628 h 4707593"/>
              <a:gd name="connsiteX16" fmla="*/ 4692755 w 5260975"/>
              <a:gd name="connsiteY16" fmla="*/ 3958099 h 4707593"/>
              <a:gd name="connsiteX17" fmla="*/ 4673744 w 5260975"/>
              <a:gd name="connsiteY17" fmla="*/ 3983255 h 4707593"/>
              <a:gd name="connsiteX18" fmla="*/ 4633801 w 5260975"/>
              <a:gd name="connsiteY18" fmla="*/ 4000442 h 4707593"/>
              <a:gd name="connsiteX19" fmla="*/ 4590499 w 5260975"/>
              <a:gd name="connsiteY19" fmla="*/ 4027326 h 4707593"/>
              <a:gd name="connsiteX20" fmla="*/ 4559773 w 5260975"/>
              <a:gd name="connsiteY20" fmla="*/ 4054018 h 4707593"/>
              <a:gd name="connsiteX21" fmla="*/ 4536059 w 5260975"/>
              <a:gd name="connsiteY21" fmla="*/ 4071877 h 4707593"/>
              <a:gd name="connsiteX22" fmla="*/ 4502550 w 5260975"/>
              <a:gd name="connsiteY22" fmla="*/ 4089832 h 4707593"/>
              <a:gd name="connsiteX23" fmla="*/ 4468944 w 5260975"/>
              <a:gd name="connsiteY23" fmla="*/ 4113356 h 4707593"/>
              <a:gd name="connsiteX24" fmla="*/ 4452623 w 5260975"/>
              <a:gd name="connsiteY24" fmla="*/ 4127854 h 4707593"/>
              <a:gd name="connsiteX25" fmla="*/ 4421032 w 5260975"/>
              <a:gd name="connsiteY25" fmla="*/ 4151953 h 4707593"/>
              <a:gd name="connsiteX26" fmla="*/ 4388483 w 5260975"/>
              <a:gd name="connsiteY26" fmla="*/ 4174421 h 4707593"/>
              <a:gd name="connsiteX27" fmla="*/ 4327321 w 5260975"/>
              <a:gd name="connsiteY27" fmla="*/ 4200153 h 4707593"/>
              <a:gd name="connsiteX28" fmla="*/ 4271633 w 5260975"/>
              <a:gd name="connsiteY28" fmla="*/ 4237983 h 4707593"/>
              <a:gd name="connsiteX29" fmla="*/ 4227465 w 5260975"/>
              <a:gd name="connsiteY29" fmla="*/ 4265635 h 4707593"/>
              <a:gd name="connsiteX30" fmla="*/ 4201733 w 5260975"/>
              <a:gd name="connsiteY30" fmla="*/ 4283783 h 4707593"/>
              <a:gd name="connsiteX31" fmla="*/ 4154494 w 5260975"/>
              <a:gd name="connsiteY31" fmla="*/ 4324301 h 4707593"/>
              <a:gd name="connsiteX32" fmla="*/ 4081234 w 5260975"/>
              <a:gd name="connsiteY32" fmla="*/ 4366931 h 4707593"/>
              <a:gd name="connsiteX33" fmla="*/ 4036971 w 5260975"/>
              <a:gd name="connsiteY33" fmla="*/ 4389975 h 4707593"/>
              <a:gd name="connsiteX34" fmla="*/ 3941725 w 5260975"/>
              <a:gd name="connsiteY34" fmla="*/ 4424733 h 4707593"/>
              <a:gd name="connsiteX35" fmla="*/ 3910999 w 5260975"/>
              <a:gd name="connsiteY35" fmla="*/ 4437119 h 4707593"/>
              <a:gd name="connsiteX36" fmla="*/ 3875859 w 5260975"/>
              <a:gd name="connsiteY36" fmla="*/ 4445280 h 4707593"/>
              <a:gd name="connsiteX37" fmla="*/ 3819401 w 5260975"/>
              <a:gd name="connsiteY37" fmla="*/ 4464579 h 4707593"/>
              <a:gd name="connsiteX38" fmla="*/ 3709176 w 5260975"/>
              <a:gd name="connsiteY38" fmla="*/ 4497800 h 4707593"/>
              <a:gd name="connsiteX39" fmla="*/ 3684981 w 5260975"/>
              <a:gd name="connsiteY39" fmla="*/ 4502889 h 4707593"/>
              <a:gd name="connsiteX40" fmla="*/ 3623338 w 5260975"/>
              <a:gd name="connsiteY40" fmla="*/ 4524300 h 4707593"/>
              <a:gd name="connsiteX41" fmla="*/ 3586373 w 5260975"/>
              <a:gd name="connsiteY41" fmla="*/ 4538702 h 4707593"/>
              <a:gd name="connsiteX42" fmla="*/ 3555743 w 5260975"/>
              <a:gd name="connsiteY42" fmla="*/ 4546960 h 4707593"/>
              <a:gd name="connsiteX43" fmla="*/ 3528667 w 5260975"/>
              <a:gd name="connsiteY43" fmla="*/ 4550801 h 4707593"/>
              <a:gd name="connsiteX44" fmla="*/ 3457424 w 5260975"/>
              <a:gd name="connsiteY44" fmla="*/ 4569811 h 4707593"/>
              <a:gd name="connsiteX45" fmla="*/ 3429003 w 5260975"/>
              <a:gd name="connsiteY45" fmla="*/ 4577301 h 4707593"/>
              <a:gd name="connsiteX46" fmla="*/ 3355264 w 5260975"/>
              <a:gd name="connsiteY46" fmla="*/ 4603033 h 4707593"/>
              <a:gd name="connsiteX47" fmla="*/ 3292757 w 5260975"/>
              <a:gd name="connsiteY47" fmla="*/ 4620027 h 4707593"/>
              <a:gd name="connsiteX48" fmla="*/ 3266643 w 5260975"/>
              <a:gd name="connsiteY48" fmla="*/ 4628188 h 4707593"/>
              <a:gd name="connsiteX49" fmla="*/ 3206921 w 5260975"/>
              <a:gd name="connsiteY49" fmla="*/ 4641823 h 4707593"/>
              <a:gd name="connsiteX50" fmla="*/ 3173123 w 5260975"/>
              <a:gd name="connsiteY50" fmla="*/ 4651425 h 4707593"/>
              <a:gd name="connsiteX51" fmla="*/ 3090646 w 5260975"/>
              <a:gd name="connsiteY51" fmla="*/ 4662274 h 4707593"/>
              <a:gd name="connsiteX52" fmla="*/ 3005480 w 5260975"/>
              <a:gd name="connsiteY52" fmla="*/ 4672739 h 4707593"/>
              <a:gd name="connsiteX53" fmla="*/ 2958721 w 5260975"/>
              <a:gd name="connsiteY53" fmla="*/ 4676196 h 4707593"/>
              <a:gd name="connsiteX54" fmla="*/ 2917915 w 5260975"/>
              <a:gd name="connsiteY54" fmla="*/ 4681670 h 4707593"/>
              <a:gd name="connsiteX55" fmla="*/ 2882389 w 5260975"/>
              <a:gd name="connsiteY55" fmla="*/ 4685126 h 4707593"/>
              <a:gd name="connsiteX56" fmla="*/ 2825837 w 5260975"/>
              <a:gd name="connsiteY56" fmla="*/ 4692135 h 4707593"/>
              <a:gd name="connsiteX57" fmla="*/ 2802313 w 5260975"/>
              <a:gd name="connsiteY57" fmla="*/ 4693960 h 4707593"/>
              <a:gd name="connsiteX58" fmla="*/ 2746816 w 5260975"/>
              <a:gd name="connsiteY58" fmla="*/ 4693863 h 4707593"/>
              <a:gd name="connsiteX59" fmla="*/ 2727517 w 5260975"/>
              <a:gd name="connsiteY59" fmla="*/ 4692903 h 4707593"/>
              <a:gd name="connsiteX60" fmla="*/ 2690359 w 5260975"/>
              <a:gd name="connsiteY60" fmla="*/ 4680997 h 4707593"/>
              <a:gd name="connsiteX61" fmla="*/ 2685943 w 5260975"/>
              <a:gd name="connsiteY61" fmla="*/ 4680133 h 4707593"/>
              <a:gd name="connsiteX62" fmla="*/ 2661554 w 5260975"/>
              <a:gd name="connsiteY62" fmla="*/ 4675428 h 4707593"/>
              <a:gd name="connsiteX63" fmla="*/ 2648208 w 5260975"/>
              <a:gd name="connsiteY63" fmla="*/ 4673892 h 4707593"/>
              <a:gd name="connsiteX64" fmla="*/ 2597512 w 5260975"/>
              <a:gd name="connsiteY64" fmla="*/ 4664099 h 4707593"/>
              <a:gd name="connsiteX65" fmla="*/ 2568324 w 5260975"/>
              <a:gd name="connsiteY65" fmla="*/ 4659490 h 4707593"/>
              <a:gd name="connsiteX66" fmla="*/ 2544704 w 5260975"/>
              <a:gd name="connsiteY66" fmla="*/ 4660162 h 4707593"/>
              <a:gd name="connsiteX67" fmla="*/ 2503225 w 5260975"/>
              <a:gd name="connsiteY67" fmla="*/ 4661026 h 4707593"/>
              <a:gd name="connsiteX68" fmla="*/ 2489975 w 5260975"/>
              <a:gd name="connsiteY68" fmla="*/ 4663235 h 4707593"/>
              <a:gd name="connsiteX69" fmla="*/ 2430061 w 5260975"/>
              <a:gd name="connsiteY69" fmla="*/ 4656897 h 4707593"/>
              <a:gd name="connsiteX70" fmla="*/ 2395880 w 5260975"/>
              <a:gd name="connsiteY70" fmla="*/ 4656417 h 4707593"/>
              <a:gd name="connsiteX71" fmla="*/ 2357378 w 5260975"/>
              <a:gd name="connsiteY71" fmla="*/ 4648544 h 4707593"/>
              <a:gd name="connsiteX72" fmla="*/ 2346145 w 5260975"/>
              <a:gd name="connsiteY72" fmla="*/ 4648928 h 4707593"/>
              <a:gd name="connsiteX73" fmla="*/ 2333567 w 5260975"/>
              <a:gd name="connsiteY73" fmla="*/ 4649600 h 4707593"/>
              <a:gd name="connsiteX74" fmla="*/ 2294968 w 5260975"/>
              <a:gd name="connsiteY74" fmla="*/ 4650177 h 4707593"/>
              <a:gd name="connsiteX75" fmla="*/ 2271540 w 5260975"/>
              <a:gd name="connsiteY75" fmla="*/ 4653057 h 4707593"/>
              <a:gd name="connsiteX76" fmla="*/ 2226895 w 5260975"/>
              <a:gd name="connsiteY76" fmla="*/ 4651329 h 4707593"/>
              <a:gd name="connsiteX77" fmla="*/ 2210379 w 5260975"/>
              <a:gd name="connsiteY77" fmla="*/ 4653825 h 4707593"/>
              <a:gd name="connsiteX78" fmla="*/ 2168613 w 5260975"/>
              <a:gd name="connsiteY78" fmla="*/ 4654113 h 4707593"/>
              <a:gd name="connsiteX79" fmla="*/ 2131167 w 5260975"/>
              <a:gd name="connsiteY79" fmla="*/ 4652673 h 4707593"/>
              <a:gd name="connsiteX80" fmla="*/ 2095065 w 5260975"/>
              <a:gd name="connsiteY80" fmla="*/ 4653441 h 4707593"/>
              <a:gd name="connsiteX81" fmla="*/ 2069237 w 5260975"/>
              <a:gd name="connsiteY81" fmla="*/ 4656609 h 4707593"/>
              <a:gd name="connsiteX82" fmla="*/ 2041201 w 5260975"/>
              <a:gd name="connsiteY82" fmla="*/ 4658529 h 4707593"/>
              <a:gd name="connsiteX83" fmla="*/ 1963909 w 5260975"/>
              <a:gd name="connsiteY83" fmla="*/ 4669955 h 4707593"/>
              <a:gd name="connsiteX84" fmla="*/ 1949603 w 5260975"/>
              <a:gd name="connsiteY84" fmla="*/ 4667171 h 4707593"/>
              <a:gd name="connsiteX85" fmla="*/ 1868373 w 5260975"/>
              <a:gd name="connsiteY85" fmla="*/ 4664578 h 4707593"/>
              <a:gd name="connsiteX86" fmla="*/ 1850707 w 5260975"/>
              <a:gd name="connsiteY86" fmla="*/ 4664771 h 4707593"/>
              <a:gd name="connsiteX87" fmla="*/ 1803275 w 5260975"/>
              <a:gd name="connsiteY87" fmla="*/ 4653441 h 4707593"/>
              <a:gd name="connsiteX88" fmla="*/ 1730112 w 5260975"/>
              <a:gd name="connsiteY88" fmla="*/ 4671396 h 4707593"/>
              <a:gd name="connsiteX89" fmla="*/ 1661652 w 5260975"/>
              <a:gd name="connsiteY89" fmla="*/ 4693863 h 4707593"/>
              <a:gd name="connsiteX90" fmla="*/ 1653011 w 5260975"/>
              <a:gd name="connsiteY90" fmla="*/ 4696744 h 4707593"/>
              <a:gd name="connsiteX91" fmla="*/ 1628431 w 5260975"/>
              <a:gd name="connsiteY91" fmla="*/ 4701641 h 4707593"/>
              <a:gd name="connsiteX92" fmla="*/ 1597995 w 5260975"/>
              <a:gd name="connsiteY92" fmla="*/ 4703369 h 4707593"/>
              <a:gd name="connsiteX93" fmla="*/ 1559396 w 5260975"/>
              <a:gd name="connsiteY93" fmla="*/ 4707593 h 4707593"/>
              <a:gd name="connsiteX94" fmla="*/ 1528480 w 5260975"/>
              <a:gd name="connsiteY94" fmla="*/ 4702312 h 4707593"/>
              <a:gd name="connsiteX95" fmla="*/ 1485272 w 5260975"/>
              <a:gd name="connsiteY95" fmla="*/ 4694439 h 4707593"/>
              <a:gd name="connsiteX96" fmla="*/ 1444562 w 5260975"/>
              <a:gd name="connsiteY96" fmla="*/ 4686950 h 4707593"/>
              <a:gd name="connsiteX97" fmla="*/ 1431696 w 5260975"/>
              <a:gd name="connsiteY97" fmla="*/ 4695783 h 4707593"/>
              <a:gd name="connsiteX98" fmla="*/ 1411821 w 5260975"/>
              <a:gd name="connsiteY98" fmla="*/ 4703464 h 4707593"/>
              <a:gd name="connsiteX99" fmla="*/ 1389738 w 5260975"/>
              <a:gd name="connsiteY99" fmla="*/ 4694247 h 4707593"/>
              <a:gd name="connsiteX100" fmla="*/ 1338081 w 5260975"/>
              <a:gd name="connsiteY100" fmla="*/ 4675141 h 4707593"/>
              <a:gd name="connsiteX101" fmla="*/ 1305436 w 5260975"/>
              <a:gd name="connsiteY101" fmla="*/ 4674276 h 4707593"/>
              <a:gd name="connsiteX102" fmla="*/ 1234481 w 5260975"/>
              <a:gd name="connsiteY102" fmla="*/ 4666115 h 4707593"/>
              <a:gd name="connsiteX103" fmla="*/ 1188106 w 5260975"/>
              <a:gd name="connsiteY103" fmla="*/ 4654497 h 4707593"/>
              <a:gd name="connsiteX104" fmla="*/ 1154790 w 5260975"/>
              <a:gd name="connsiteY104" fmla="*/ 4641343 h 4707593"/>
              <a:gd name="connsiteX105" fmla="*/ 1107069 w 5260975"/>
              <a:gd name="connsiteY105" fmla="*/ 4624156 h 4707593"/>
              <a:gd name="connsiteX106" fmla="*/ 1059158 w 5260975"/>
              <a:gd name="connsiteY106" fmla="*/ 4615227 h 4707593"/>
              <a:gd name="connsiteX107" fmla="*/ 1024496 w 5260975"/>
              <a:gd name="connsiteY107" fmla="*/ 4603993 h 4707593"/>
              <a:gd name="connsiteX108" fmla="*/ 982153 w 5260975"/>
              <a:gd name="connsiteY108" fmla="*/ 4596311 h 4707593"/>
              <a:gd name="connsiteX109" fmla="*/ 946628 w 5260975"/>
              <a:gd name="connsiteY109" fmla="*/ 4596024 h 4707593"/>
              <a:gd name="connsiteX110" fmla="*/ 890939 w 5260975"/>
              <a:gd name="connsiteY110" fmla="*/ 4597368 h 4707593"/>
              <a:gd name="connsiteX111" fmla="*/ 822769 w 5260975"/>
              <a:gd name="connsiteY111" fmla="*/ 4574133 h 4707593"/>
              <a:gd name="connsiteX112" fmla="*/ 795212 w 5260975"/>
              <a:gd name="connsiteY112" fmla="*/ 4568947 h 4707593"/>
              <a:gd name="connsiteX113" fmla="*/ 769288 w 5260975"/>
              <a:gd name="connsiteY113" fmla="*/ 4566547 h 4707593"/>
              <a:gd name="connsiteX114" fmla="*/ 714271 w 5260975"/>
              <a:gd name="connsiteY114" fmla="*/ 4551089 h 4707593"/>
              <a:gd name="connsiteX115" fmla="*/ 691900 w 5260975"/>
              <a:gd name="connsiteY115" fmla="*/ 4545999 h 4707593"/>
              <a:gd name="connsiteX116" fmla="*/ 660598 w 5260975"/>
              <a:gd name="connsiteY116" fmla="*/ 4546096 h 4707593"/>
              <a:gd name="connsiteX117" fmla="*/ 603662 w 5260975"/>
              <a:gd name="connsiteY117" fmla="*/ 4538991 h 4707593"/>
              <a:gd name="connsiteX118" fmla="*/ 546821 w 5260975"/>
              <a:gd name="connsiteY118" fmla="*/ 4518251 h 4707593"/>
              <a:gd name="connsiteX119" fmla="*/ 522721 w 5260975"/>
              <a:gd name="connsiteY119" fmla="*/ 4520267 h 4707593"/>
              <a:gd name="connsiteX120" fmla="*/ 514080 w 5260975"/>
              <a:gd name="connsiteY120" fmla="*/ 4519788 h 4707593"/>
              <a:gd name="connsiteX121" fmla="*/ 436404 w 5260975"/>
              <a:gd name="connsiteY121" fmla="*/ 4508361 h 4707593"/>
              <a:gd name="connsiteX122" fmla="*/ 428626 w 5260975"/>
              <a:gd name="connsiteY122" fmla="*/ 4507114 h 4707593"/>
              <a:gd name="connsiteX123" fmla="*/ 392141 w 5260975"/>
              <a:gd name="connsiteY123" fmla="*/ 4496936 h 4707593"/>
              <a:gd name="connsiteX124" fmla="*/ 300157 w 5260975"/>
              <a:gd name="connsiteY124" fmla="*/ 4490599 h 4707593"/>
              <a:gd name="connsiteX125" fmla="*/ 294493 w 5260975"/>
              <a:gd name="connsiteY125" fmla="*/ 4489831 h 4707593"/>
              <a:gd name="connsiteX126" fmla="*/ 263671 w 5260975"/>
              <a:gd name="connsiteY126" fmla="*/ 4494919 h 4707593"/>
              <a:gd name="connsiteX127" fmla="*/ 248406 w 5260975"/>
              <a:gd name="connsiteY127" fmla="*/ 4502121 h 4707593"/>
              <a:gd name="connsiteX128" fmla="*/ 224594 w 5260975"/>
              <a:gd name="connsiteY128" fmla="*/ 4509610 h 4707593"/>
              <a:gd name="connsiteX129" fmla="*/ 200398 w 5260975"/>
              <a:gd name="connsiteY129" fmla="*/ 4512395 h 4707593"/>
              <a:gd name="connsiteX130" fmla="*/ 159783 w 5260975"/>
              <a:gd name="connsiteY130" fmla="*/ 4501064 h 4707593"/>
              <a:gd name="connsiteX131" fmla="*/ 144997 w 5260975"/>
              <a:gd name="connsiteY131" fmla="*/ 4499912 h 4707593"/>
              <a:gd name="connsiteX132" fmla="*/ 112064 w 5260975"/>
              <a:gd name="connsiteY132" fmla="*/ 4494440 h 4707593"/>
              <a:gd name="connsiteX133" fmla="*/ 83259 w 5260975"/>
              <a:gd name="connsiteY133" fmla="*/ 4494824 h 4707593"/>
              <a:gd name="connsiteX134" fmla="*/ 60120 w 5260975"/>
              <a:gd name="connsiteY134" fmla="*/ 4503561 h 4707593"/>
              <a:gd name="connsiteX135" fmla="*/ 26514 w 5260975"/>
              <a:gd name="connsiteY135" fmla="*/ 4505289 h 4707593"/>
              <a:gd name="connsiteX136" fmla="*/ 4814 w 5260975"/>
              <a:gd name="connsiteY136" fmla="*/ 4498952 h 4707593"/>
              <a:gd name="connsiteX137" fmla="*/ 398 w 5260975"/>
              <a:gd name="connsiteY137" fmla="*/ 4498089 h 4707593"/>
              <a:gd name="connsiteX138" fmla="*/ 0 w 5260975"/>
              <a:gd name="connsiteY138" fmla="*/ 4498087 h 470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4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4" y="3748498"/>
                  <a:pt x="4977440" y="3752627"/>
                </a:cubicBezTo>
                <a:cubicBezTo>
                  <a:pt x="4964094" y="3761268"/>
                  <a:pt x="4949500" y="3768277"/>
                  <a:pt x="4935194" y="3775382"/>
                </a:cubicBezTo>
                <a:cubicBezTo>
                  <a:pt x="4922903" y="3781431"/>
                  <a:pt x="4909846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7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2" y="4077254"/>
                  <a:pt x="4512727" y="4081479"/>
                  <a:pt x="4502550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3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1CC37E9-963A-41EC-8C35-56BEAE203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462" y="2015139"/>
            <a:ext cx="4391024" cy="707886"/>
          </a:xfrm>
        </p:spPr>
        <p:txBody>
          <a:bodyPr anchor="t">
            <a:noAutofit/>
          </a:bodyPr>
          <a:lstStyle/>
          <a:p>
            <a:r>
              <a:rPr lang="da-DK" sz="3200" dirty="0" err="1">
                <a:solidFill>
                  <a:schemeClr val="bg1"/>
                </a:solidFill>
                <a:latin typeface="Prompt" pitchFamily="2" charset="-34"/>
                <a:ea typeface="+mj-lt"/>
                <a:cs typeface="Prompt" pitchFamily="2" charset="-34"/>
              </a:rPr>
              <a:t>We</a:t>
            </a:r>
            <a:r>
              <a:rPr lang="da-DK" sz="3200" dirty="0">
                <a:solidFill>
                  <a:schemeClr val="bg1"/>
                </a:solidFill>
                <a:latin typeface="Prompt" pitchFamily="2" charset="-34"/>
                <a:ea typeface="+mj-lt"/>
                <a:cs typeface="Prompt" pitchFamily="2" charset="-34"/>
              </a:rPr>
              <a:t> </a:t>
            </a:r>
            <a:r>
              <a:rPr lang="da-DK" sz="3200" dirty="0" err="1">
                <a:solidFill>
                  <a:schemeClr val="bg1"/>
                </a:solidFill>
                <a:latin typeface="Prompt" pitchFamily="2" charset="-34"/>
                <a:ea typeface="+mj-lt"/>
                <a:cs typeface="Prompt" pitchFamily="2" charset="-34"/>
              </a:rPr>
              <a:t>are</a:t>
            </a:r>
            <a:r>
              <a:rPr lang="da-DK" sz="3200" dirty="0">
                <a:solidFill>
                  <a:schemeClr val="bg1"/>
                </a:solidFill>
                <a:latin typeface="Prompt" pitchFamily="2" charset="-34"/>
                <a:ea typeface="+mj-lt"/>
                <a:cs typeface="Prompt" pitchFamily="2" charset="-34"/>
              </a:rPr>
              <a:t> not </a:t>
            </a:r>
            <a:r>
              <a:rPr lang="da-DK" sz="3200" dirty="0" err="1">
                <a:solidFill>
                  <a:schemeClr val="bg1"/>
                </a:solidFill>
                <a:latin typeface="Prompt" pitchFamily="2" charset="-34"/>
                <a:ea typeface="+mj-lt"/>
                <a:cs typeface="Prompt" pitchFamily="2" charset="-34"/>
              </a:rPr>
              <a:t>teachers</a:t>
            </a:r>
            <a:r>
              <a:rPr lang="da-DK" sz="3200" dirty="0">
                <a:solidFill>
                  <a:schemeClr val="bg1"/>
                </a:solidFill>
                <a:latin typeface="Prompt" pitchFamily="2" charset="-34"/>
                <a:ea typeface="+mj-lt"/>
                <a:cs typeface="Prompt" pitchFamily="2" charset="-34"/>
              </a:rPr>
              <a:t>!</a:t>
            </a:r>
            <a:endParaRPr lang="da-DK" sz="3200" dirty="0">
              <a:solidFill>
                <a:schemeClr val="bg1"/>
              </a:solidFill>
              <a:latin typeface="Prompt" pitchFamily="2" charset="-34"/>
              <a:cs typeface="Prompt" pitchFamily="2" charset="-34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3D113A7-F093-419B-B649-A906F5B21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463" y="2926800"/>
            <a:ext cx="4391024" cy="229108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da-DK" sz="2000" err="1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We</a:t>
            </a:r>
            <a:r>
              <a:rPr lang="da-DK" sz="2000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 </a:t>
            </a:r>
            <a:r>
              <a:rPr lang="da-DK" sz="2000" err="1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are</a:t>
            </a:r>
            <a:r>
              <a:rPr lang="da-DK" sz="2000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 not </a:t>
            </a:r>
            <a:r>
              <a:rPr lang="da-DK" sz="2000" err="1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teachers</a:t>
            </a:r>
            <a:r>
              <a:rPr lang="da-DK" sz="2000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 - </a:t>
            </a:r>
            <a:r>
              <a:rPr lang="da-DK" sz="2000" err="1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we</a:t>
            </a:r>
            <a:r>
              <a:rPr lang="da-DK" sz="2000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 </a:t>
            </a:r>
            <a:r>
              <a:rPr lang="da-DK" sz="2000" err="1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are</a:t>
            </a:r>
            <a:r>
              <a:rPr lang="da-DK" sz="2000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 not </a:t>
            </a:r>
            <a:r>
              <a:rPr lang="da-DK" sz="2000" err="1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educators</a:t>
            </a:r>
            <a:r>
              <a:rPr lang="da-DK" sz="2000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 - </a:t>
            </a:r>
            <a:r>
              <a:rPr lang="da-DK" sz="2000" b="1" err="1">
                <a:solidFill>
                  <a:schemeClr val="bg1">
                    <a:alpha val="80000"/>
                  </a:schemeClr>
                </a:solidFill>
                <a:latin typeface="Montserrat Alternates SemiBold"/>
                <a:ea typeface="+mn-lt"/>
                <a:cs typeface="+mn-lt"/>
              </a:rPr>
              <a:t>we</a:t>
            </a:r>
            <a:r>
              <a:rPr lang="da-DK" sz="2000" b="1">
                <a:solidFill>
                  <a:schemeClr val="bg1">
                    <a:alpha val="80000"/>
                  </a:schemeClr>
                </a:solidFill>
                <a:latin typeface="Montserrat Alternates SemiBold"/>
                <a:ea typeface="+mn-lt"/>
                <a:cs typeface="+mn-lt"/>
              </a:rPr>
              <a:t> do not </a:t>
            </a:r>
            <a:r>
              <a:rPr lang="da-DK" sz="2000" b="1" err="1">
                <a:solidFill>
                  <a:schemeClr val="bg1">
                    <a:alpha val="80000"/>
                  </a:schemeClr>
                </a:solidFill>
                <a:latin typeface="Montserrat Alternates SemiBold"/>
                <a:ea typeface="+mn-lt"/>
                <a:cs typeface="+mn-lt"/>
              </a:rPr>
              <a:t>teach</a:t>
            </a:r>
            <a:r>
              <a:rPr lang="da-DK" sz="2000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 - </a:t>
            </a:r>
            <a:r>
              <a:rPr lang="da-DK" sz="2000" err="1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nobody</a:t>
            </a:r>
            <a:r>
              <a:rPr lang="da-DK" sz="2000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 </a:t>
            </a:r>
            <a:r>
              <a:rPr lang="da-DK" sz="2000" err="1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wants</a:t>
            </a:r>
            <a:r>
              <a:rPr lang="da-DK" sz="2000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 to </a:t>
            </a:r>
            <a:r>
              <a:rPr lang="da-DK" sz="2000" err="1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be</a:t>
            </a:r>
            <a:r>
              <a:rPr lang="da-DK" sz="2000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 </a:t>
            </a:r>
            <a:r>
              <a:rPr lang="da-DK" sz="2000" err="1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taught</a:t>
            </a:r>
            <a:r>
              <a:rPr lang="da-DK" sz="2000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 a </a:t>
            </a:r>
            <a:r>
              <a:rPr lang="da-DK" sz="2000" err="1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lesson</a:t>
            </a:r>
            <a:r>
              <a:rPr lang="da-DK" sz="2000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! </a:t>
            </a:r>
            <a:endParaRPr lang="da-DK" sz="2000" dirty="0">
              <a:solidFill>
                <a:schemeClr val="bg1">
                  <a:alpha val="80000"/>
                </a:schemeClr>
              </a:solidFill>
              <a:latin typeface="Montserrat Alternates Light" pitchFamily="2" charset="77"/>
              <a:ea typeface="+mn-lt"/>
              <a:cs typeface="+mn-lt"/>
            </a:endParaRPr>
          </a:p>
          <a:p>
            <a:pPr marL="0" indent="0">
              <a:buNone/>
            </a:pPr>
            <a:r>
              <a:rPr lang="da-DK" sz="2000" err="1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We</a:t>
            </a:r>
            <a:r>
              <a:rPr lang="da-DK" sz="2000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 </a:t>
            </a:r>
            <a:r>
              <a:rPr lang="da-DK" sz="2000" err="1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are</a:t>
            </a:r>
            <a:r>
              <a:rPr lang="da-DK" sz="2000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 </a:t>
            </a:r>
            <a:r>
              <a:rPr lang="da-DK" sz="2000" err="1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facilitors</a:t>
            </a:r>
            <a:r>
              <a:rPr lang="da-DK" sz="2000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 - </a:t>
            </a:r>
            <a:r>
              <a:rPr lang="da-DK" sz="2000" b="1" err="1">
                <a:solidFill>
                  <a:schemeClr val="bg1">
                    <a:alpha val="80000"/>
                  </a:schemeClr>
                </a:solidFill>
                <a:latin typeface="Montserrat Alternates SemiBold"/>
                <a:ea typeface="+mn-lt"/>
                <a:cs typeface="+mn-lt"/>
              </a:rPr>
              <a:t>we</a:t>
            </a:r>
            <a:r>
              <a:rPr lang="da-DK" sz="2000" b="1">
                <a:solidFill>
                  <a:schemeClr val="bg1">
                    <a:alpha val="80000"/>
                  </a:schemeClr>
                </a:solidFill>
                <a:latin typeface="Montserrat Alternates SemiBold"/>
                <a:ea typeface="+mn-lt"/>
                <a:cs typeface="+mn-lt"/>
              </a:rPr>
              <a:t> </a:t>
            </a:r>
            <a:r>
              <a:rPr lang="da-DK" sz="2000" b="1" err="1">
                <a:solidFill>
                  <a:schemeClr val="bg1">
                    <a:alpha val="80000"/>
                  </a:schemeClr>
                </a:solidFill>
                <a:latin typeface="Montserrat Alternates SemiBold"/>
                <a:ea typeface="+mn-lt"/>
                <a:cs typeface="+mn-lt"/>
              </a:rPr>
              <a:t>facilitate</a:t>
            </a:r>
            <a:r>
              <a:rPr lang="da-DK" sz="2000" b="1">
                <a:solidFill>
                  <a:schemeClr val="bg1">
                    <a:alpha val="80000"/>
                  </a:schemeClr>
                </a:solidFill>
                <a:latin typeface="Montserrat Alternates SemiBold"/>
                <a:ea typeface="+mn-lt"/>
                <a:cs typeface="+mn-lt"/>
              </a:rPr>
              <a:t> a proces</a:t>
            </a:r>
            <a:r>
              <a:rPr lang="da-DK" sz="2000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, </a:t>
            </a:r>
            <a:r>
              <a:rPr lang="da-DK" sz="2000" err="1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where</a:t>
            </a:r>
            <a:r>
              <a:rPr lang="da-DK" sz="2000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 students have a chance for </a:t>
            </a:r>
            <a:r>
              <a:rPr lang="da-DK" sz="2000" err="1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developing</a:t>
            </a:r>
            <a:r>
              <a:rPr lang="da-DK" sz="2000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 - </a:t>
            </a:r>
            <a:r>
              <a:rPr lang="da-DK" sz="2000" b="1" err="1">
                <a:solidFill>
                  <a:schemeClr val="bg1">
                    <a:alpha val="80000"/>
                  </a:schemeClr>
                </a:solidFill>
                <a:latin typeface="Montserrat Alternates SemiBold"/>
                <a:ea typeface="+mn-lt"/>
                <a:cs typeface="+mn-lt"/>
              </a:rPr>
              <a:t>if</a:t>
            </a:r>
            <a:r>
              <a:rPr lang="da-DK" sz="2000" b="1">
                <a:solidFill>
                  <a:schemeClr val="bg1">
                    <a:alpha val="80000"/>
                  </a:schemeClr>
                </a:solidFill>
                <a:latin typeface="Montserrat Alternates SemiBold"/>
                <a:ea typeface="+mn-lt"/>
                <a:cs typeface="+mn-lt"/>
              </a:rPr>
              <a:t> </a:t>
            </a:r>
            <a:r>
              <a:rPr lang="da-DK" sz="2000" b="1" err="1">
                <a:solidFill>
                  <a:schemeClr val="bg1">
                    <a:alpha val="80000"/>
                  </a:schemeClr>
                </a:solidFill>
                <a:latin typeface="Montserrat Alternates SemiBold"/>
                <a:ea typeface="+mn-lt"/>
                <a:cs typeface="+mn-lt"/>
              </a:rPr>
              <a:t>they</a:t>
            </a:r>
            <a:r>
              <a:rPr lang="da-DK" sz="2000" b="1">
                <a:solidFill>
                  <a:schemeClr val="bg1">
                    <a:alpha val="80000"/>
                  </a:schemeClr>
                </a:solidFill>
                <a:latin typeface="Montserrat Alternates SemiBold"/>
                <a:ea typeface="+mn-lt"/>
                <a:cs typeface="+mn-lt"/>
              </a:rPr>
              <a:t> </a:t>
            </a:r>
            <a:r>
              <a:rPr lang="da-DK" sz="2000" b="1" err="1">
                <a:solidFill>
                  <a:schemeClr val="bg1">
                    <a:alpha val="80000"/>
                  </a:schemeClr>
                </a:solidFill>
                <a:latin typeface="Montserrat Alternates SemiBold"/>
                <a:ea typeface="+mn-lt"/>
                <a:cs typeface="+mn-lt"/>
              </a:rPr>
              <a:t>want</a:t>
            </a:r>
            <a:r>
              <a:rPr lang="da-DK" sz="2000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 to and/or </a:t>
            </a:r>
            <a:r>
              <a:rPr lang="da-DK" sz="2000" b="1" err="1">
                <a:solidFill>
                  <a:schemeClr val="bg1">
                    <a:alpha val="80000"/>
                  </a:schemeClr>
                </a:solidFill>
                <a:latin typeface="Montserrat Alternates SemiBold"/>
                <a:ea typeface="+mn-lt"/>
                <a:cs typeface="+mn-lt"/>
              </a:rPr>
              <a:t>wants</a:t>
            </a:r>
            <a:r>
              <a:rPr lang="da-DK" sz="2000" b="1">
                <a:solidFill>
                  <a:schemeClr val="bg1">
                    <a:alpha val="80000"/>
                  </a:schemeClr>
                </a:solidFill>
                <a:latin typeface="Montserrat Alternates SemiBold"/>
                <a:ea typeface="+mn-lt"/>
                <a:cs typeface="+mn-lt"/>
              </a:rPr>
              <a:t> to </a:t>
            </a:r>
            <a:r>
              <a:rPr lang="da-DK" sz="2000" b="1" err="1">
                <a:solidFill>
                  <a:schemeClr val="bg1">
                    <a:alpha val="80000"/>
                  </a:schemeClr>
                </a:solidFill>
                <a:latin typeface="Montserrat Alternates SemiBold"/>
                <a:ea typeface="+mn-lt"/>
                <a:cs typeface="+mn-lt"/>
              </a:rPr>
              <a:t>try</a:t>
            </a:r>
            <a:r>
              <a:rPr lang="da-DK" sz="2000">
                <a:solidFill>
                  <a:schemeClr val="bg1">
                    <a:alpha val="80000"/>
                  </a:schemeClr>
                </a:solidFill>
                <a:latin typeface="Montserrat Alternates Light"/>
                <a:ea typeface="+mn-lt"/>
                <a:cs typeface="+mn-lt"/>
              </a:rPr>
              <a:t>...</a:t>
            </a:r>
            <a:endParaRPr lang="da-DK" sz="2000">
              <a:solidFill>
                <a:schemeClr val="bg1">
                  <a:alpha val="80000"/>
                </a:schemeClr>
              </a:solidFill>
              <a:latin typeface="Montserrat Alternates Light"/>
              <a:cs typeface="Calibri" panose="020F0502020204030204"/>
            </a:endParaRPr>
          </a:p>
        </p:txBody>
      </p:sp>
      <p:sp>
        <p:nvSpPr>
          <p:cNvPr id="7" name="Freeform: Shape 10">
            <a:extLst>
              <a:ext uri="{FF2B5EF4-FFF2-40B4-BE49-F238E27FC236}">
                <a16:creationId xmlns:a16="http://schemas.microsoft.com/office/drawing/2014/main" id="{127393A7-D6DA-410B-8699-AA56B57BF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088" y="4795537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8EC44C88-69E3-42EE-86E8-9B45F712B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088" y="4795537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25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A picture containing person, person, standing, holding&#10;&#10;Description automatically generated">
            <a:extLst>
              <a:ext uri="{FF2B5EF4-FFF2-40B4-BE49-F238E27FC236}">
                <a16:creationId xmlns:a16="http://schemas.microsoft.com/office/drawing/2014/main" id="{11851860-FCE3-4536-85BA-A4BB20803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E6E760-7D33-5041-BBE4-F4A0A600C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858" y="3161447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dirty="0">
                <a:solidFill>
                  <a:srgbClr val="FFFFFF"/>
                </a:solidFill>
                <a:latin typeface="Prompt" pitchFamily="2" charset="-34"/>
                <a:cs typeface="Prompt" pitchFamily="2" charset="-34"/>
              </a:rPr>
              <a:t>Walk the Talk - </a:t>
            </a:r>
            <a:br>
              <a:rPr lang="en-US" sz="7200" dirty="0"/>
            </a:br>
            <a:r>
              <a:rPr lang="en-US" sz="7200" dirty="0">
                <a:solidFill>
                  <a:srgbClr val="FFFFFF"/>
                </a:solidFill>
                <a:latin typeface="Montserrat Alternates" pitchFamily="2" charset="77"/>
              </a:rPr>
              <a:t>How to make videos</a:t>
            </a:r>
          </a:p>
        </p:txBody>
      </p:sp>
    </p:spTree>
    <p:extLst>
      <p:ext uri="{BB962C8B-B14F-4D97-AF65-F5344CB8AC3E}">
        <p14:creationId xmlns:p14="http://schemas.microsoft.com/office/powerpoint/2010/main" val="387536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2FD8E4-6F11-F440-9D28-9024163BA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da-DK" dirty="0" err="1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Our</a:t>
            </a:r>
            <a:r>
              <a:rPr lang="da-DK" dirty="0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 </a:t>
            </a:r>
            <a:r>
              <a:rPr lang="da-DK" dirty="0" err="1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experiences</a:t>
            </a:r>
            <a:endParaRPr lang="da-DK" dirty="0">
              <a:solidFill>
                <a:srgbClr val="37325C"/>
              </a:solidFill>
              <a:latin typeface="Prompt" pitchFamily="2" charset="-34"/>
              <a:cs typeface="Prompt" pitchFamily="2" charset="-34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8FC4913-B3E2-E949-8E7C-2E889B3D9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Make AND </a:t>
            </a: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use</a:t>
            </a:r>
            <a:endParaRPr lang="da-DK" sz="24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0" indent="0">
              <a:buNone/>
            </a:pPr>
            <a:endParaRPr lang="da-DK" sz="2400" dirty="0">
              <a:solidFill>
                <a:srgbClr val="37325C"/>
              </a:solidFill>
              <a:latin typeface="Montserrat Alternates" pitchFamily="2" charset="77"/>
            </a:endParaRPr>
          </a:p>
          <a:p>
            <a:pPr marL="0" indent="0">
              <a:buNone/>
            </a:pP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Comments</a:t>
            </a: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 and feedback </a:t>
            </a:r>
            <a:endParaRPr lang="da-DK" sz="24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0" indent="0">
              <a:buNone/>
            </a:pPr>
            <a:endParaRPr lang="da-DK" sz="2400" dirty="0">
              <a:solidFill>
                <a:srgbClr val="37325C"/>
              </a:solidFill>
              <a:latin typeface="Montserrat Alternates" pitchFamily="2" charset="77"/>
            </a:endParaRPr>
          </a:p>
          <a:p>
            <a:pPr marL="0" indent="0">
              <a:buNone/>
            </a:pP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Before</a:t>
            </a: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/</a:t>
            </a: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during</a:t>
            </a: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/</a:t>
            </a: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after</a:t>
            </a:r>
            <a:endParaRPr lang="da-DK" sz="24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>
              <a:cs typeface="Calibri" panose="020F0502020204030204"/>
            </a:endParaRPr>
          </a:p>
        </p:txBody>
      </p:sp>
      <p:pic>
        <p:nvPicPr>
          <p:cNvPr id="4" name="Picture 4" descr="Two men sitting at a table&#10;&#10;Description automatically generated">
            <a:extLst>
              <a:ext uri="{FF2B5EF4-FFF2-40B4-BE49-F238E27FC236}">
                <a16:creationId xmlns:a16="http://schemas.microsoft.com/office/drawing/2014/main" id="{F2A71B76-5C07-4D44-A274-4DE77BDD94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8" r="-1" b="23606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5" descr="Two men sitting at a table&#10;&#10;Description automatically generated">
            <a:extLst>
              <a:ext uri="{FF2B5EF4-FFF2-40B4-BE49-F238E27FC236}">
                <a16:creationId xmlns:a16="http://schemas.microsoft.com/office/drawing/2014/main" id="{8BD1B404-36A3-46D4-9E1A-CC5059FC97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47" b="33703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0424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Two people sitting at a table with laptops&#10;&#10;Description automatically generated">
            <a:extLst>
              <a:ext uri="{FF2B5EF4-FFF2-40B4-BE49-F238E27FC236}">
                <a16:creationId xmlns:a16="http://schemas.microsoft.com/office/drawing/2014/main" id="{1227BCAB-D220-45C6-9259-1626F347B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1" r="17270" b="1"/>
          <a:stretch/>
        </p:blipFill>
        <p:spPr>
          <a:xfrm>
            <a:off x="-895545" y="10"/>
            <a:ext cx="9669642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18272B-907D-4BD5-AA74-0FA66F87507F}"/>
              </a:ext>
            </a:extLst>
          </p:cNvPr>
          <p:cNvSpPr txBox="1"/>
          <p:nvPr/>
        </p:nvSpPr>
        <p:spPr>
          <a:xfrm>
            <a:off x="4999351" y="128834"/>
            <a:ext cx="7401610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37325C"/>
                </a:solidFill>
                <a:latin typeface="Montserrat Alternates Light" pitchFamily="2" charset="77"/>
                <a:cs typeface="Calibri"/>
              </a:rPr>
              <a:t>Thank you so much for doing this! It helps super much :) Could you make a video about income statement with debe and credit </a:t>
            </a:r>
            <a:r>
              <a:rPr lang="en-US" sz="2200" dirty="0" err="1">
                <a:solidFill>
                  <a:srgbClr val="37325C"/>
                </a:solidFill>
                <a:latin typeface="Montserrat Alternates Light" pitchFamily="2" charset="77"/>
                <a:cs typeface="Calibri"/>
              </a:rPr>
              <a:t>etc</a:t>
            </a:r>
            <a:r>
              <a:rPr lang="en-US" sz="2200" dirty="0">
                <a:solidFill>
                  <a:srgbClr val="37325C"/>
                </a:solidFill>
                <a:latin typeface="Montserrat Alternates Light" pitchFamily="2" charset="77"/>
                <a:cs typeface="Calibri"/>
              </a:rPr>
              <a:t> :)</a:t>
            </a:r>
          </a:p>
          <a:p>
            <a:endParaRPr lang="en-US" sz="2200" dirty="0">
              <a:solidFill>
                <a:srgbClr val="37325C"/>
              </a:solidFill>
              <a:latin typeface="Montserrat Alternates Light" pitchFamily="2" charset="77"/>
              <a:cs typeface="Calibri"/>
            </a:endParaRPr>
          </a:p>
          <a:p>
            <a:r>
              <a:rPr lang="en-US" sz="2200" dirty="0">
                <a:solidFill>
                  <a:srgbClr val="37325C"/>
                </a:solidFill>
                <a:latin typeface="Montserrat Alternates Light" pitchFamily="2" charset="77"/>
                <a:cs typeface="Calibri"/>
              </a:rPr>
              <a:t>Nice you made it! I'm closer to understanding.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F11863-D078-4D84-9747-3FDD913F8F02}"/>
              </a:ext>
            </a:extLst>
          </p:cNvPr>
          <p:cNvSpPr txBox="1"/>
          <p:nvPr/>
        </p:nvSpPr>
        <p:spPr>
          <a:xfrm>
            <a:off x="7491069" y="2337749"/>
            <a:ext cx="4659983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37325C"/>
                </a:solidFill>
                <a:latin typeface="Montserrat Alternates Light"/>
              </a:rPr>
              <a:t>Really good review of Schein culture theory and quick answers to questions that I will use for my exam :-)</a:t>
            </a:r>
            <a:endParaRPr lang="en-US" sz="2200">
              <a:solidFill>
                <a:srgbClr val="37325C"/>
              </a:solidFill>
              <a:latin typeface="Montserrat Alternates Light"/>
              <a:cs typeface="Calibri"/>
            </a:endParaRPr>
          </a:p>
          <a:p>
            <a:endParaRPr lang="en-US" sz="2200" dirty="0">
              <a:solidFill>
                <a:srgbClr val="37325C"/>
              </a:solidFill>
              <a:latin typeface="Montserrat Alternates Light" pitchFamily="2" charset="77"/>
              <a:cs typeface="Calibri"/>
            </a:endParaRPr>
          </a:p>
          <a:p>
            <a:r>
              <a:rPr lang="en-US" sz="2200">
                <a:solidFill>
                  <a:srgbClr val="37325C"/>
                </a:solidFill>
                <a:latin typeface="Montserrat Alternates Light"/>
                <a:cs typeface="Calibri"/>
              </a:rPr>
              <a:t>Hi :) I'm glad I came across your site :) A suggestion for you, would you be able to do more about bookkeeping, VAT and accounting? :) You have a really good way to explain. </a:t>
            </a:r>
          </a:p>
        </p:txBody>
      </p:sp>
    </p:spTree>
    <p:extLst>
      <p:ext uri="{BB962C8B-B14F-4D97-AF65-F5344CB8AC3E}">
        <p14:creationId xmlns:p14="http://schemas.microsoft.com/office/powerpoint/2010/main" val="3045745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outdoor, person, sky, grass&#10;&#10;Description automatically generated">
            <a:extLst>
              <a:ext uri="{FF2B5EF4-FFF2-40B4-BE49-F238E27FC236}">
                <a16:creationId xmlns:a16="http://schemas.microsoft.com/office/drawing/2014/main" id="{9190B745-4928-4F9B-9B4D-79B06F93FE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4" r="17143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BA88869-4A06-4C4C-9009-E66968FD6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1131209"/>
            <a:ext cx="3810613" cy="54382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You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are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just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brilliant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😊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Your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work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is so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valuable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! Now I understand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much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better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all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those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concepts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🤓 With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great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gratitude</a:t>
            </a:r>
            <a:endParaRPr lang="da-DK" sz="2200" dirty="0">
              <a:solidFill>
                <a:srgbClr val="37325C"/>
              </a:solidFill>
              <a:latin typeface="Montserrat Alternates Light" pitchFamily="2" charset="77"/>
              <a:ea typeface="+mn-lt"/>
              <a:cs typeface="+mn-lt"/>
            </a:endParaRPr>
          </a:p>
          <a:p>
            <a:pPr marL="0" indent="0">
              <a:buNone/>
            </a:pPr>
            <a:endParaRPr lang="da-DK" sz="2200" dirty="0">
              <a:solidFill>
                <a:srgbClr val="37325C"/>
              </a:solidFill>
              <a:latin typeface="Montserrat Alternates Light" pitchFamily="2" charset="77"/>
              <a:cs typeface="Calibri" panose="020F0502020204030204"/>
            </a:endParaRPr>
          </a:p>
          <a:p>
            <a:pPr marL="0" indent="0">
              <a:buNone/>
            </a:pP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You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are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amazing</a:t>
            </a:r>
            <a:endParaRPr lang="da-DK" sz="2200" dirty="0">
              <a:solidFill>
                <a:srgbClr val="37325C"/>
              </a:solidFill>
              <a:latin typeface="Montserrat Alternates Light" pitchFamily="2" charset="77"/>
              <a:ea typeface="+mn-lt"/>
              <a:cs typeface="+mn-lt"/>
            </a:endParaRPr>
          </a:p>
          <a:p>
            <a:pPr marL="0" indent="0">
              <a:buNone/>
            </a:pPr>
            <a:endParaRPr lang="da-DK" sz="2200" dirty="0">
              <a:solidFill>
                <a:srgbClr val="37325C"/>
              </a:solidFill>
              <a:latin typeface="Montserrat Alternates Light" pitchFamily="2" charset="77"/>
              <a:cs typeface="Calibri"/>
            </a:endParaRPr>
          </a:p>
          <a:p>
            <a:pPr marL="0" indent="0">
              <a:buNone/>
            </a:pP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Really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good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video -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Thanks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for it :)</a:t>
            </a:r>
          </a:p>
          <a:p>
            <a:pPr marL="0" indent="0">
              <a:buNone/>
            </a:pPr>
            <a:endParaRPr lang="da-DK" sz="2200" dirty="0">
              <a:solidFill>
                <a:srgbClr val="37325C"/>
              </a:solidFill>
              <a:latin typeface="Montserrat Alternates Light" pitchFamily="2" charset="77"/>
              <a:cs typeface="Calibri"/>
            </a:endParaRPr>
          </a:p>
          <a:p>
            <a:pPr marL="0" indent="0">
              <a:buNone/>
            </a:pP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Do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You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 have an </a:t>
            </a:r>
            <a:r>
              <a:rPr lang="da-DK" sz="2200" dirty="0" err="1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education</a:t>
            </a:r>
            <a:r>
              <a:rPr lang="da-DK" sz="2200" dirty="0">
                <a:solidFill>
                  <a:srgbClr val="37325C"/>
                </a:solidFill>
                <a:latin typeface="Montserrat Alternates Light" pitchFamily="2" charset="77"/>
                <a:ea typeface="+mn-lt"/>
                <a:cs typeface="+mn-lt"/>
              </a:rPr>
              <a:t>?</a:t>
            </a:r>
            <a:endParaRPr lang="da-DK" sz="2200" dirty="0">
              <a:solidFill>
                <a:srgbClr val="37325C"/>
              </a:solidFill>
              <a:latin typeface="Montserrat Alternate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53838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1A4EC6-D7AD-AD45-9A38-F19DB0BD5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547838" cy="1938076"/>
          </a:xfrm>
        </p:spPr>
        <p:txBody>
          <a:bodyPr>
            <a:normAutofit/>
          </a:bodyPr>
          <a:lstStyle/>
          <a:p>
            <a:r>
              <a:rPr lang="da-DK" dirty="0" err="1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Does</a:t>
            </a:r>
            <a:r>
              <a:rPr lang="da-DK" dirty="0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 the </a:t>
            </a:r>
            <a:r>
              <a:rPr lang="da-DK" dirty="0" err="1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creator</a:t>
            </a:r>
            <a:r>
              <a:rPr lang="da-DK" dirty="0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 matter?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B1B9B0-D61C-C84E-B172-1D67CE91B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048197"/>
            <a:ext cx="4066115" cy="31287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a-DK" dirty="0" err="1">
                <a:solidFill>
                  <a:srgbClr val="37325C"/>
                </a:solidFill>
                <a:latin typeface="Montserrat Alternates" pitchFamily="2" charset="77"/>
              </a:rPr>
              <a:t>Creating</a:t>
            </a:r>
            <a:r>
              <a:rPr lang="da-DK" dirty="0">
                <a:solidFill>
                  <a:srgbClr val="37325C"/>
                </a:solidFill>
                <a:latin typeface="Montserrat Alternates" pitchFamily="2" charset="77"/>
              </a:rPr>
              <a:t> </a:t>
            </a:r>
          </a:p>
          <a:p>
            <a:pPr marL="0" indent="0">
              <a:buNone/>
            </a:pPr>
            <a:r>
              <a:rPr lang="da-DK" dirty="0">
                <a:solidFill>
                  <a:srgbClr val="37325C"/>
                </a:solidFill>
                <a:latin typeface="Montserrat Alternates" pitchFamily="2" charset="77"/>
              </a:rPr>
              <a:t>and </a:t>
            </a:r>
          </a:p>
          <a:p>
            <a:pPr marL="0" indent="0">
              <a:buNone/>
            </a:pPr>
            <a:r>
              <a:rPr lang="da-DK" dirty="0" err="1">
                <a:solidFill>
                  <a:srgbClr val="37325C"/>
                </a:solidFill>
                <a:latin typeface="Montserrat Alternates" pitchFamily="2" charset="77"/>
              </a:rPr>
              <a:t>Enhancing</a:t>
            </a:r>
            <a:r>
              <a:rPr lang="da-DK" dirty="0">
                <a:solidFill>
                  <a:srgbClr val="37325C"/>
                </a:solidFill>
                <a:latin typeface="Montserrat Alternates" pitchFamily="2" charset="77"/>
              </a:rPr>
              <a:t> relations to students</a:t>
            </a:r>
            <a:endParaRPr lang="en-US" dirty="0">
              <a:solidFill>
                <a:srgbClr val="37325C"/>
              </a:solidFill>
              <a:latin typeface="Montserrat Alternates" pitchFamily="2" charset="77"/>
            </a:endParaRPr>
          </a:p>
        </p:txBody>
      </p:sp>
      <p:pic>
        <p:nvPicPr>
          <p:cNvPr id="5" name="Picture 5" descr="A picture containing person, indoor, curtain&#10;&#10;Description automatically generated">
            <a:extLst>
              <a:ext uri="{FF2B5EF4-FFF2-40B4-BE49-F238E27FC236}">
                <a16:creationId xmlns:a16="http://schemas.microsoft.com/office/drawing/2014/main" id="{767434AC-AF7C-4298-B94E-CD550EFDFB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157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EFEBDD6-8923-48E4-95DA-2D97E207E7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378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271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5BD41BB-7A1A-4B65-BFAE-D5DF95D5B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81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DCA2C0-66E1-4946-B194-155E276C2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da-DK" sz="4000" dirty="0" err="1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Use</a:t>
            </a:r>
            <a:r>
              <a:rPr lang="da-DK" sz="4000" dirty="0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 LinkedIn Learning?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D31A7CF-144B-104E-B438-C404A9433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a-DK" sz="2400" dirty="0">
              <a:solidFill>
                <a:srgbClr val="37325C"/>
              </a:solidFill>
              <a:latin typeface="Montserrat Alternates" pitchFamily="2" charset="77"/>
            </a:endParaRPr>
          </a:p>
          <a:p>
            <a:pPr marL="0" indent="0">
              <a:buNone/>
            </a:pP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We</a:t>
            </a: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 </a:t>
            </a: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are</a:t>
            </a: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 </a:t>
            </a: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free</a:t>
            </a: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 of charge</a:t>
            </a:r>
            <a:endParaRPr lang="da-DK" sz="24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0" indent="0">
              <a:buNone/>
            </a:pPr>
            <a:endParaRPr lang="da-DK" sz="24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0" indent="0">
              <a:buNone/>
            </a:pP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But </a:t>
            </a: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you</a:t>
            </a: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 </a:t>
            </a: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can</a:t>
            </a: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 book </a:t>
            </a: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us</a:t>
            </a:r>
            <a:endParaRPr lang="da-DK" sz="24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116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B062947-2BB4-8B45-B42A-5772B93C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da-DK" sz="4100">
                <a:latin typeface="Prompt" pitchFamily="2" charset="-34"/>
                <a:cs typeface="Prompt" pitchFamily="2" charset="-34"/>
              </a:rPr>
              <a:t>Summary – a </a:t>
            </a:r>
            <a:r>
              <a:rPr lang="da-DK" sz="4100" err="1">
                <a:latin typeface="Prompt" pitchFamily="2" charset="-34"/>
                <a:cs typeface="Prompt" pitchFamily="2" charset="-34"/>
              </a:rPr>
              <a:t>few</a:t>
            </a:r>
            <a:r>
              <a:rPr lang="da-DK" sz="4100">
                <a:latin typeface="Prompt" pitchFamily="2" charset="-34"/>
                <a:cs typeface="Prompt" pitchFamily="2" charset="-34"/>
              </a:rPr>
              <a:t> wise </a:t>
            </a:r>
            <a:r>
              <a:rPr lang="da-DK" sz="4100" err="1">
                <a:latin typeface="Prompt" pitchFamily="2" charset="-34"/>
                <a:cs typeface="Prompt" pitchFamily="2" charset="-34"/>
              </a:rPr>
              <a:t>words</a:t>
            </a:r>
            <a:r>
              <a:rPr lang="da-DK" sz="4100">
                <a:latin typeface="Prompt" pitchFamily="2" charset="-34"/>
                <a:cs typeface="Prompt" pitchFamily="2" charset="-34"/>
              </a:rPr>
              <a:t> </a:t>
            </a:r>
            <a:r>
              <a:rPr lang="da-DK" sz="4100">
                <a:latin typeface="Prompt" pitchFamily="2" charset="-34"/>
                <a:cs typeface="Prompt" pitchFamily="2" charset="-34"/>
                <a:sym typeface="Wingdings" pitchFamily="2" charset="2"/>
              </a:rPr>
              <a:t></a:t>
            </a:r>
            <a:endParaRPr lang="da-DK" sz="4100">
              <a:latin typeface="Prompt" pitchFamily="2" charset="-34"/>
              <a:cs typeface="Prompt" pitchFamily="2" charset="-34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D8BD87E-C762-4976-BEF2-E7C2D3F5D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96" r="22005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49F3BC4-2397-8B4D-BC88-CF31BA11C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400">
                <a:latin typeface="Montserrat Alternates" pitchFamily="2" charset="77"/>
              </a:rPr>
              <a:t>Videos are not the only solution – but a supplement</a:t>
            </a:r>
          </a:p>
          <a:p>
            <a:pPr marL="0" indent="0">
              <a:buNone/>
            </a:pPr>
            <a:r>
              <a:rPr lang="da-DK" sz="1400">
                <a:latin typeface="Montserrat Alternates" pitchFamily="2" charset="77"/>
              </a:rPr>
              <a:t>Students become more proficient at an academic level</a:t>
            </a:r>
          </a:p>
          <a:p>
            <a:pPr marL="0" indent="0">
              <a:buNone/>
            </a:pPr>
            <a:r>
              <a:rPr lang="da-DK" sz="1400">
                <a:latin typeface="Montserrat Alternates" pitchFamily="2" charset="77"/>
              </a:rPr>
              <a:t>Students improve their presentation skills</a:t>
            </a:r>
          </a:p>
          <a:p>
            <a:pPr marL="0" indent="0">
              <a:buNone/>
            </a:pPr>
            <a:r>
              <a:rPr lang="da-DK" sz="1400">
                <a:latin typeface="Montserrat Alternates" pitchFamily="2" charset="77"/>
              </a:rPr>
              <a:t>Students get better at working collaboratively</a:t>
            </a:r>
          </a:p>
          <a:p>
            <a:pPr marL="0" indent="0">
              <a:buNone/>
            </a:pPr>
            <a:r>
              <a:rPr lang="da-DK" sz="1400">
                <a:latin typeface="Montserrat Alternates" pitchFamily="2" charset="77"/>
              </a:rPr>
              <a:t>It’s not about making it perfect - it’s the ”trying it your own way” that makes it authentic</a:t>
            </a:r>
          </a:p>
          <a:p>
            <a:pPr marL="0" indent="0">
              <a:buNone/>
            </a:pPr>
            <a:r>
              <a:rPr lang="da-DK" sz="1400">
                <a:latin typeface="Montserrat Alternates" pitchFamily="2" charset="77"/>
              </a:rPr>
              <a:t>	This applies to both sender and recipient (teacher and student)</a:t>
            </a:r>
          </a:p>
          <a:p>
            <a:pPr marL="0" indent="0">
              <a:buNone/>
            </a:pPr>
            <a:r>
              <a:rPr lang="da-DK" sz="1400">
                <a:latin typeface="Montserrat Alternates" pitchFamily="2" charset="77"/>
              </a:rPr>
              <a:t>Equipment is secondary</a:t>
            </a:r>
          </a:p>
          <a:p>
            <a:pPr marL="0" indent="0">
              <a:buNone/>
            </a:pPr>
            <a:r>
              <a:rPr lang="da-DK" sz="1400">
                <a:latin typeface="Montserrat Alternates" pitchFamily="2" charset="77"/>
              </a:rPr>
              <a:t>We are two – that hightens the interdisciplinary approach </a:t>
            </a:r>
          </a:p>
          <a:p>
            <a:pPr marL="0" indent="0">
              <a:buNone/>
            </a:pPr>
            <a:r>
              <a:rPr lang="da-DK" sz="1400">
                <a:latin typeface="Montserrat Alternates" pitchFamily="2" charset="77"/>
              </a:rPr>
              <a:t>	and in the beginning it helps overcome the nerves</a:t>
            </a:r>
          </a:p>
        </p:txBody>
      </p:sp>
    </p:spTree>
    <p:extLst>
      <p:ext uri="{BB962C8B-B14F-4D97-AF65-F5344CB8AC3E}">
        <p14:creationId xmlns:p14="http://schemas.microsoft.com/office/powerpoint/2010/main" val="84519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621A236-D75B-4C47-8E35-22C459D05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3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E7929F-7E32-5C4D-8DFA-57393E675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1715" y="3568390"/>
            <a:ext cx="4954839" cy="2687444"/>
          </a:xfrm>
        </p:spPr>
        <p:txBody>
          <a:bodyPr>
            <a:normAutofit/>
          </a:bodyPr>
          <a:lstStyle/>
          <a:p>
            <a:r>
              <a:rPr lang="da-DK" sz="4000" dirty="0">
                <a:solidFill>
                  <a:srgbClr val="37325C"/>
                </a:solidFill>
                <a:latin typeface="Montserrat Alternates Medium" pitchFamily="2" charset="77"/>
                <a:cs typeface="Prompt" pitchFamily="2" charset="-34"/>
              </a:rPr>
              <a:t>The Service Show and </a:t>
            </a:r>
            <a:br>
              <a:rPr lang="da-DK" sz="4000" dirty="0">
                <a:solidFill>
                  <a:srgbClr val="37325C"/>
                </a:solidFill>
                <a:latin typeface="Montserrat Alternates Medium" pitchFamily="2" charset="77"/>
                <a:cs typeface="Prompt" pitchFamily="2" charset="-34"/>
              </a:rPr>
            </a:br>
            <a:r>
              <a:rPr lang="da-DK" sz="4000" dirty="0">
                <a:solidFill>
                  <a:srgbClr val="37325C"/>
                </a:solidFill>
                <a:latin typeface="Montserrat Alternates Medium" pitchFamily="2" charset="77"/>
                <a:cs typeface="Prompt" pitchFamily="2" charset="-34"/>
              </a:rPr>
              <a:t>Zealand </a:t>
            </a:r>
            <a:br>
              <a:rPr lang="da-DK" sz="4000" dirty="0">
                <a:solidFill>
                  <a:srgbClr val="37325C"/>
                </a:solidFill>
                <a:latin typeface="Montserrat Alternates Medium" pitchFamily="2" charset="77"/>
                <a:cs typeface="Prompt" pitchFamily="2" charset="-34"/>
              </a:rPr>
            </a:br>
            <a:r>
              <a:rPr lang="da-DK" sz="4000" dirty="0">
                <a:solidFill>
                  <a:srgbClr val="37325C"/>
                </a:solidFill>
                <a:latin typeface="Montserrat Alternates Medium" pitchFamily="2" charset="77"/>
                <a:cs typeface="Prompt" pitchFamily="2" charset="-34"/>
              </a:rPr>
              <a:t>at OEB</a:t>
            </a:r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8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9A5BC6D-D125-472A-A2D9-7A7611A719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5462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2F112E2-1C81-6B4F-B14C-1E126E8ED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da-DK" sz="5000" dirty="0">
                <a:latin typeface="Prompt" pitchFamily="2" charset="-34"/>
                <a:cs typeface="Prompt" pitchFamily="2" charset="-34"/>
              </a:rPr>
              <a:t>The F***ing END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B8C1B4B-BB52-BE48-A39C-AD1DAC9D4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845230" cy="26700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a-DK" sz="2400">
                <a:latin typeface="Montserrat Alternates Medium"/>
              </a:rPr>
              <a:t>LinkedIn: </a:t>
            </a:r>
            <a:r>
              <a:rPr lang="da-DK" sz="2400">
                <a:latin typeface="Montserrat Alternates Light"/>
              </a:rPr>
              <a:t>Daniel Præstbro Nielsen and Michael </a:t>
            </a:r>
            <a:r>
              <a:rPr lang="da-DK" sz="2400" err="1">
                <a:latin typeface="Montserrat Alternates Light"/>
              </a:rPr>
              <a:t>Weitze</a:t>
            </a:r>
            <a:r>
              <a:rPr lang="da-DK" sz="2400">
                <a:latin typeface="Montserrat Alternates Light"/>
              </a:rPr>
              <a:t> Mortensen </a:t>
            </a:r>
            <a:endParaRPr lang="da-DK" sz="2400">
              <a:latin typeface="Montserrat Alternates Light"/>
              <a:cs typeface="Calibri"/>
            </a:endParaRPr>
          </a:p>
          <a:p>
            <a:pPr marL="0" indent="0">
              <a:buNone/>
            </a:pPr>
            <a:r>
              <a:rPr lang="da-DK" sz="2400" err="1">
                <a:latin typeface="Montserrat Alternates Medium"/>
              </a:rPr>
              <a:t>Wepage</a:t>
            </a:r>
            <a:r>
              <a:rPr lang="da-DK" sz="2400">
                <a:latin typeface="Montserrat Alternates Medium"/>
              </a:rPr>
              <a:t>: </a:t>
            </a:r>
            <a:r>
              <a:rPr lang="da-DK" sz="2400">
                <a:latin typeface="Montserrat Alternates Light"/>
              </a:rPr>
              <a:t>TheServiceShow.com</a:t>
            </a:r>
            <a:endParaRPr lang="da-DK" sz="2400">
              <a:latin typeface="Montserrat Alternates Light"/>
              <a:cs typeface="Calibri"/>
            </a:endParaRPr>
          </a:p>
          <a:p>
            <a:pPr marL="0" indent="0">
              <a:buNone/>
            </a:pPr>
            <a:r>
              <a:rPr lang="da-DK" sz="2400">
                <a:latin typeface="Montserrat Alternates Medium"/>
              </a:rPr>
              <a:t>E-mail</a:t>
            </a:r>
            <a:endParaRPr lang="da-DK" sz="2400">
              <a:latin typeface="Montserrat Alternates Medium"/>
              <a:cs typeface="Calibri"/>
            </a:endParaRPr>
          </a:p>
          <a:p>
            <a:pPr marL="457200" lvl="1" indent="0">
              <a:buNone/>
            </a:pPr>
            <a:r>
              <a:rPr lang="da-DK">
                <a:latin typeface="Montserrat Alternates Light"/>
                <a:cs typeface="Calibri"/>
              </a:rPr>
              <a:t>dani@serviceshowet.dk</a:t>
            </a:r>
          </a:p>
          <a:p>
            <a:pPr marL="457200" lvl="1" indent="0">
              <a:buNone/>
            </a:pPr>
            <a:r>
              <a:rPr lang="da-DK">
                <a:latin typeface="Montserrat Alternates Light"/>
                <a:cs typeface="Calibri"/>
              </a:rPr>
              <a:t>mimo@serviceshowet.dk</a:t>
            </a:r>
            <a:endParaRPr lang="da-DK" dirty="0" err="1">
              <a:latin typeface="Montserrat Alternates Light" pitchFamily="2" charset="77"/>
              <a:cs typeface="Calibri"/>
            </a:endParaRPr>
          </a:p>
          <a:p>
            <a:pPr marL="457200" lvl="1" indent="0">
              <a:buNone/>
            </a:pPr>
            <a:r>
              <a:rPr lang="da-DK" err="1">
                <a:ea typeface="+mn-lt"/>
                <a:cs typeface="+mn-lt"/>
              </a:rPr>
              <a:t>Wepage</a:t>
            </a:r>
            <a:r>
              <a:rPr lang="da-DK">
                <a:ea typeface="+mn-lt"/>
                <a:cs typeface="+mn-lt"/>
              </a:rPr>
              <a:t>: zealand.com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9239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2E40FC-BA85-48A0-9D5F-27875C91C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>
                <a:latin typeface="Prompt" pitchFamily="2" charset="-34"/>
                <a:cs typeface="Prompt" pitchFamily="2" charset="-34"/>
              </a:rPr>
              <a:t>Questions</a:t>
            </a:r>
            <a:r>
              <a:rPr lang="da-DK" dirty="0">
                <a:latin typeface="Prompt" pitchFamily="2" charset="-34"/>
                <a:cs typeface="Prompt" pitchFamily="2" charset="-34"/>
              </a:rPr>
              <a:t> for </a:t>
            </a:r>
            <a:r>
              <a:rPr lang="da-DK" dirty="0" err="1">
                <a:latin typeface="Prompt" pitchFamily="2" charset="-34"/>
                <a:cs typeface="Prompt" pitchFamily="2" charset="-34"/>
              </a:rPr>
              <a:t>you</a:t>
            </a:r>
            <a:r>
              <a:rPr lang="da-DK" dirty="0">
                <a:latin typeface="Prompt" pitchFamily="2" charset="-34"/>
                <a:cs typeface="Prompt" pitchFamily="2" charset="-34"/>
              </a:rPr>
              <a:t> …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B62A547-8527-4A60-B23B-70BB87F7C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How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many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of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you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use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videos in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your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teaching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?</a:t>
            </a:r>
            <a:endParaRPr lang="da-DK" dirty="0">
              <a:latin typeface="Montserrat Alternates" pitchFamily="2" charset="77"/>
              <a:cs typeface="Calibri" panose="020F0502020204030204"/>
            </a:endParaRPr>
          </a:p>
          <a:p>
            <a:endParaRPr lang="da-DK" dirty="0">
              <a:latin typeface="Montserrat Alternates" pitchFamily="2" charset="77"/>
            </a:endParaRPr>
          </a:p>
          <a:p>
            <a:pPr marL="0" indent="0">
              <a:buNone/>
            </a:pP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How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many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of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you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,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are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working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on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developing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and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recording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videos?</a:t>
            </a:r>
            <a:endParaRPr lang="da-DK" dirty="0">
              <a:latin typeface="Montserrat Alternates" pitchFamily="2" charset="77"/>
            </a:endParaRPr>
          </a:p>
          <a:p>
            <a:endParaRPr lang="da-DK" dirty="0">
              <a:latin typeface="Montserrat Alternates" pitchFamily="2" charset="77"/>
            </a:endParaRPr>
          </a:p>
          <a:p>
            <a:pPr marL="457200" lvl="1" indent="0">
              <a:buNone/>
            </a:pP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What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are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you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afraid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of?</a:t>
            </a:r>
            <a:endParaRPr lang="da-DK" dirty="0">
              <a:latin typeface="Montserrat Alternates" pitchFamily="2" charset="77"/>
              <a:cs typeface="Calibri" panose="020F0502020204030204"/>
            </a:endParaRPr>
          </a:p>
          <a:p>
            <a:endParaRPr lang="da-DK" dirty="0">
              <a:latin typeface="Montserrat Alternates" pitchFamily="2" charset="77"/>
              <a:cs typeface="Calibri" panose="020F0502020204030204"/>
            </a:endParaRPr>
          </a:p>
          <a:p>
            <a:pPr marL="0" indent="0">
              <a:buNone/>
            </a:pP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How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many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skills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do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you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need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,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when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you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want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to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record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and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edit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videos?</a:t>
            </a:r>
            <a:endParaRPr lang="da-DK" dirty="0">
              <a:latin typeface="Montserrat Alternates" pitchFamily="2" charset="77"/>
            </a:endParaRPr>
          </a:p>
          <a:p>
            <a:endParaRPr lang="da-DK" dirty="0">
              <a:latin typeface="Montserrat Alternates" pitchFamily="2" charset="77"/>
            </a:endParaRPr>
          </a:p>
          <a:p>
            <a:pPr marL="0" indent="0">
              <a:buNone/>
            </a:pP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Are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written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assignements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used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,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because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it is more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academically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correct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?</a:t>
            </a:r>
            <a:endParaRPr lang="da-DK" dirty="0">
              <a:latin typeface="Montserrat Alternates" pitchFamily="2" charset="77"/>
            </a:endParaRPr>
          </a:p>
          <a:p>
            <a:endParaRPr lang="da-DK" dirty="0">
              <a:latin typeface="Montserrat Alternates" pitchFamily="2" charset="77"/>
            </a:endParaRPr>
          </a:p>
          <a:p>
            <a:pPr marL="0" indent="0">
              <a:buNone/>
            </a:pP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Is it more 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exciting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to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watch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a video of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five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minutes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, or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read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a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text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 for 30 </a:t>
            </a:r>
            <a:r>
              <a:rPr lang="da-DK" dirty="0" err="1">
                <a:latin typeface="Montserrat Alternates" pitchFamily="2" charset="77"/>
                <a:ea typeface="+mn-lt"/>
                <a:cs typeface="+mn-lt"/>
              </a:rPr>
              <a:t>minutes</a:t>
            </a:r>
            <a:r>
              <a:rPr lang="da-DK" dirty="0">
                <a:latin typeface="Montserrat Alternates" pitchFamily="2" charset="77"/>
                <a:ea typeface="+mn-lt"/>
                <a:cs typeface="+mn-lt"/>
              </a:rPr>
              <a:t>?</a:t>
            </a:r>
            <a:endParaRPr lang="da-DK" dirty="0">
              <a:latin typeface="Montserrat Alternate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82959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8BB860-9B33-7241-991D-F68276490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749116"/>
            <a:ext cx="5682661" cy="1414221"/>
          </a:xfrm>
        </p:spPr>
        <p:txBody>
          <a:bodyPr anchor="b">
            <a:normAutofit/>
          </a:bodyPr>
          <a:lstStyle/>
          <a:p>
            <a:r>
              <a:rPr lang="da-DK" sz="4000" dirty="0" err="1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What’s</a:t>
            </a:r>
            <a:r>
              <a:rPr lang="da-DK" sz="4000" dirty="0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 in it </a:t>
            </a:r>
            <a:br>
              <a:rPr lang="da-DK" sz="4000" dirty="0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</a:br>
            <a:r>
              <a:rPr lang="da-DK" sz="4000" dirty="0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- for </a:t>
            </a:r>
            <a:r>
              <a:rPr lang="da-DK" sz="4000" dirty="0" err="1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you</a:t>
            </a:r>
            <a:r>
              <a:rPr lang="da-DK" sz="4000" dirty="0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!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5A503C9-63E4-A046-80FA-B37219E4E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Learn to </a:t>
            </a: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structure</a:t>
            </a: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 a </a:t>
            </a: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course</a:t>
            </a: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 </a:t>
            </a: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through</a:t>
            </a: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 videos</a:t>
            </a:r>
            <a:endParaRPr lang="da-DK" sz="24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0" indent="0">
              <a:buNone/>
            </a:pPr>
            <a:endParaRPr lang="da-DK" sz="24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0" indent="0">
              <a:buNone/>
            </a:pP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Happier</a:t>
            </a: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 students</a:t>
            </a:r>
            <a:endParaRPr lang="da-DK" sz="24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0" indent="0">
              <a:buNone/>
            </a:pPr>
            <a:endParaRPr lang="da-DK" sz="24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0" indent="0">
              <a:buNone/>
            </a:pP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Less</a:t>
            </a: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 </a:t>
            </a: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preparation</a:t>
            </a: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 / </a:t>
            </a: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preparation</a:t>
            </a: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 </a:t>
            </a: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efficiency</a:t>
            </a: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 </a:t>
            </a:r>
            <a:endParaRPr lang="da-DK" sz="24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endParaRPr lang="da-DK" sz="2200" dirty="0"/>
          </a:p>
        </p:txBody>
      </p:sp>
      <p:pic>
        <p:nvPicPr>
          <p:cNvPr id="4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86990CD-7F14-4913-87C9-C9F08DA31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752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9566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A0153A4-0FEB-4DEB-BE43-A36188B14C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2200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D264D05-C56B-48B2-B5B3-6457FC260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69" r="2" b="11666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003A5B-2AA9-AF4A-B719-737131E36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908163"/>
            <a:ext cx="5473242" cy="1548676"/>
          </a:xfrm>
        </p:spPr>
        <p:txBody>
          <a:bodyPr>
            <a:normAutofit/>
          </a:bodyPr>
          <a:lstStyle/>
          <a:p>
            <a:r>
              <a:rPr lang="da-DK" sz="3400" dirty="0" err="1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What</a:t>
            </a:r>
            <a:r>
              <a:rPr lang="da-DK" sz="3400" dirty="0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 is </a:t>
            </a:r>
            <a:br>
              <a:rPr lang="da-DK" sz="3400" dirty="0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</a:br>
            <a:r>
              <a:rPr lang="da-DK" sz="3400" dirty="0" err="1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learning</a:t>
            </a:r>
            <a:r>
              <a:rPr lang="da-DK" sz="3400" dirty="0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 videos?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D917F1E-6BE5-D349-B37C-9C0309F53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3044283"/>
            <a:ext cx="5372881" cy="31326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What</a:t>
            </a: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 is it NOT! – but </a:t>
            </a: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what</a:t>
            </a: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 </a:t>
            </a: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are</a:t>
            </a: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 the </a:t>
            </a: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expectations</a:t>
            </a:r>
            <a:endParaRPr lang="da-DK" sz="24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0" indent="0">
              <a:buNone/>
            </a:pPr>
            <a:endParaRPr lang="da-DK" sz="2400" dirty="0">
              <a:solidFill>
                <a:srgbClr val="37325C"/>
              </a:solidFill>
              <a:latin typeface="Montserrat Alternates" pitchFamily="2" charset="77"/>
            </a:endParaRPr>
          </a:p>
          <a:p>
            <a:pPr marL="0" indent="0">
              <a:buNone/>
            </a:pPr>
            <a:r>
              <a:rPr lang="da-DK" sz="2400" dirty="0" err="1">
                <a:solidFill>
                  <a:srgbClr val="37325C"/>
                </a:solidFill>
                <a:latin typeface="Montserrat Alternates" pitchFamily="2" charset="77"/>
              </a:rPr>
              <a:t>Length</a:t>
            </a:r>
            <a:r>
              <a:rPr lang="da-DK" sz="2400" dirty="0">
                <a:solidFill>
                  <a:srgbClr val="37325C"/>
                </a:solidFill>
                <a:latin typeface="Montserrat Alternates" pitchFamily="2" charset="77"/>
              </a:rPr>
              <a:t> </a:t>
            </a:r>
            <a:r>
              <a:rPr lang="da-DK" sz="2400">
                <a:solidFill>
                  <a:srgbClr val="37325C"/>
                </a:solidFill>
                <a:latin typeface="Montserrat Alternates" pitchFamily="2" charset="77"/>
              </a:rPr>
              <a:t>of videos</a:t>
            </a:r>
            <a:endParaRPr lang="da-DK" sz="24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457200" lvl="1" indent="0">
              <a:buNone/>
            </a:pPr>
            <a:r>
              <a:rPr lang="da-DK" dirty="0" err="1">
                <a:solidFill>
                  <a:srgbClr val="37325C"/>
                </a:solidFill>
                <a:latin typeface="Montserrat Alternates Light" pitchFamily="2" charset="77"/>
              </a:rPr>
              <a:t>Our</a:t>
            </a:r>
            <a:r>
              <a:rPr lang="da-DK" dirty="0">
                <a:solidFill>
                  <a:srgbClr val="37325C"/>
                </a:solidFill>
                <a:latin typeface="Montserrat Alternates Light" pitchFamily="2" charset="77"/>
              </a:rPr>
              <a:t> </a:t>
            </a:r>
            <a:r>
              <a:rPr lang="da-DK" dirty="0" err="1">
                <a:solidFill>
                  <a:srgbClr val="37325C"/>
                </a:solidFill>
                <a:latin typeface="Montserrat Alternates Light" pitchFamily="2" charset="77"/>
              </a:rPr>
              <a:t>analytical</a:t>
            </a:r>
            <a:r>
              <a:rPr lang="da-DK" dirty="0">
                <a:solidFill>
                  <a:srgbClr val="37325C"/>
                </a:solidFill>
                <a:latin typeface="Montserrat Alternates Light" pitchFamily="2" charset="77"/>
              </a:rPr>
              <a:t> data shows short videos -&gt; </a:t>
            </a:r>
            <a:r>
              <a:rPr lang="da-DK" dirty="0" err="1">
                <a:solidFill>
                  <a:srgbClr val="37325C"/>
                </a:solidFill>
                <a:latin typeface="Montserrat Alternates Light" pitchFamily="2" charset="77"/>
              </a:rPr>
              <a:t>efficient</a:t>
            </a:r>
            <a:r>
              <a:rPr lang="da-DK" dirty="0">
                <a:solidFill>
                  <a:srgbClr val="37325C"/>
                </a:solidFill>
                <a:latin typeface="Montserrat Alternates Light" pitchFamily="2" charset="77"/>
              </a:rPr>
              <a:t> videos</a:t>
            </a:r>
            <a:endParaRPr lang="da-DK" dirty="0">
              <a:solidFill>
                <a:srgbClr val="37325C"/>
              </a:solidFill>
              <a:latin typeface="Montserrat Alternates Light" pitchFamily="2" charset="77"/>
              <a:cs typeface="Calibri"/>
            </a:endParaRPr>
          </a:p>
          <a:p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562244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A52608-0869-D248-B069-67FD5AA84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6085" y="1129084"/>
            <a:ext cx="3689091" cy="699706"/>
          </a:xfrm>
        </p:spPr>
        <p:txBody>
          <a:bodyPr anchor="b">
            <a:normAutofit fontScale="90000"/>
          </a:bodyPr>
          <a:lstStyle/>
          <a:p>
            <a:r>
              <a:rPr lang="da-DK" sz="4000" dirty="0" err="1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Tagesordnung</a:t>
            </a:r>
            <a:endParaRPr lang="da-DK" sz="4000" dirty="0">
              <a:solidFill>
                <a:srgbClr val="37325C"/>
              </a:solidFill>
              <a:latin typeface="Prompt" pitchFamily="2" charset="-34"/>
              <a:cs typeface="Prompt" pitchFamily="2" charset="-34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E612C6A-80C6-C44E-9A52-5AD7FE9BA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6085" y="1906978"/>
            <a:ext cx="3689091" cy="425807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- </a:t>
            </a:r>
            <a:r>
              <a:rPr lang="da-DK" sz="1600" dirty="0" err="1">
                <a:solidFill>
                  <a:srgbClr val="37325C"/>
                </a:solidFill>
                <a:latin typeface="Montserrat Alternates" pitchFamily="2" charset="77"/>
              </a:rPr>
              <a:t>What’s</a:t>
            </a: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 in it for </a:t>
            </a:r>
            <a:r>
              <a:rPr lang="da-DK" sz="1600" dirty="0" err="1">
                <a:solidFill>
                  <a:srgbClr val="37325C"/>
                </a:solidFill>
                <a:latin typeface="Montserrat Alternates" pitchFamily="2" charset="77"/>
              </a:rPr>
              <a:t>you</a:t>
            </a:r>
            <a:endParaRPr lang="da-DK" sz="16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0" indent="0">
              <a:buNone/>
            </a:pP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- </a:t>
            </a:r>
            <a:r>
              <a:rPr lang="da-DK" sz="1600" dirty="0" err="1">
                <a:solidFill>
                  <a:srgbClr val="37325C"/>
                </a:solidFill>
                <a:latin typeface="Montserrat Alternates" pitchFamily="2" charset="77"/>
              </a:rPr>
              <a:t>What</a:t>
            </a: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 is Learning Videos</a:t>
            </a:r>
            <a:endParaRPr lang="da-DK" sz="16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0" indent="0">
              <a:buNone/>
            </a:pP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- </a:t>
            </a:r>
            <a:r>
              <a:rPr lang="da-DK" sz="1600" dirty="0" err="1">
                <a:solidFill>
                  <a:srgbClr val="37325C"/>
                </a:solidFill>
                <a:latin typeface="Montserrat Alternates" pitchFamily="2" charset="77"/>
              </a:rPr>
              <a:t>Tagesordnung</a:t>
            </a:r>
            <a:endParaRPr lang="da-DK" sz="16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0" indent="0">
              <a:buNone/>
            </a:pP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- </a:t>
            </a:r>
            <a:r>
              <a:rPr lang="da-DK" sz="1600" dirty="0" err="1">
                <a:solidFill>
                  <a:srgbClr val="37325C"/>
                </a:solidFill>
                <a:latin typeface="Montserrat Alternates" pitchFamily="2" charset="77"/>
              </a:rPr>
              <a:t>Why</a:t>
            </a: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 </a:t>
            </a:r>
            <a:r>
              <a:rPr lang="da-DK" sz="1600" dirty="0" err="1">
                <a:solidFill>
                  <a:srgbClr val="37325C"/>
                </a:solidFill>
                <a:latin typeface="Montserrat Alternates" pitchFamily="2" charset="77"/>
              </a:rPr>
              <a:t>are</a:t>
            </a: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 </a:t>
            </a:r>
            <a:r>
              <a:rPr lang="da-DK" sz="1600" dirty="0" err="1">
                <a:solidFill>
                  <a:srgbClr val="37325C"/>
                </a:solidFill>
                <a:latin typeface="Montserrat Alternates" pitchFamily="2" charset="77"/>
              </a:rPr>
              <a:t>we</a:t>
            </a: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 </a:t>
            </a:r>
            <a:r>
              <a:rPr lang="da-DK" sz="1600" dirty="0" err="1">
                <a:solidFill>
                  <a:srgbClr val="37325C"/>
                </a:solidFill>
                <a:latin typeface="Montserrat Alternates" pitchFamily="2" charset="77"/>
              </a:rPr>
              <a:t>experts</a:t>
            </a:r>
            <a:endParaRPr lang="da-DK" sz="16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0" indent="0">
              <a:buNone/>
            </a:pP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- </a:t>
            </a:r>
            <a:r>
              <a:rPr lang="da-DK" sz="1600" dirty="0" err="1">
                <a:solidFill>
                  <a:srgbClr val="37325C"/>
                </a:solidFill>
                <a:latin typeface="Montserrat Alternates" pitchFamily="2" charset="77"/>
              </a:rPr>
              <a:t>Why</a:t>
            </a: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 do </a:t>
            </a:r>
            <a:r>
              <a:rPr lang="da-DK" sz="1600" dirty="0" err="1">
                <a:solidFill>
                  <a:srgbClr val="37325C"/>
                </a:solidFill>
                <a:latin typeface="Montserrat Alternates" pitchFamily="2" charset="77"/>
              </a:rPr>
              <a:t>we</a:t>
            </a: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 </a:t>
            </a:r>
            <a:r>
              <a:rPr lang="da-DK" sz="1600" dirty="0" err="1">
                <a:solidFill>
                  <a:srgbClr val="37325C"/>
                </a:solidFill>
                <a:latin typeface="Montserrat Alternates" pitchFamily="2" charset="77"/>
              </a:rPr>
              <a:t>use</a:t>
            </a: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 videos</a:t>
            </a:r>
            <a:endParaRPr lang="da-DK" sz="16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0" indent="0">
              <a:buNone/>
            </a:pP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- How to </a:t>
            </a:r>
            <a:r>
              <a:rPr lang="da-DK" sz="1600" dirty="0" err="1">
                <a:solidFill>
                  <a:srgbClr val="37325C"/>
                </a:solidFill>
                <a:latin typeface="Montserrat Alternates" pitchFamily="2" charset="77"/>
              </a:rPr>
              <a:t>get</a:t>
            </a: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 </a:t>
            </a:r>
            <a:r>
              <a:rPr lang="da-DK" sz="1600" dirty="0" err="1">
                <a:solidFill>
                  <a:srgbClr val="37325C"/>
                </a:solidFill>
                <a:latin typeface="Montserrat Alternates" pitchFamily="2" charset="77"/>
              </a:rPr>
              <a:t>started</a:t>
            </a: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 with videos</a:t>
            </a:r>
            <a:endParaRPr lang="da-DK" sz="16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0" indent="0">
              <a:buNone/>
            </a:pP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- How to </a:t>
            </a:r>
            <a:r>
              <a:rPr lang="da-DK" sz="1600" dirty="0" err="1">
                <a:solidFill>
                  <a:srgbClr val="37325C"/>
                </a:solidFill>
                <a:latin typeface="Montserrat Alternates" pitchFamily="2" charset="77"/>
              </a:rPr>
              <a:t>make</a:t>
            </a: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 videos</a:t>
            </a:r>
            <a:endParaRPr lang="da-DK" sz="16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0" indent="0">
              <a:buNone/>
            </a:pP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- </a:t>
            </a:r>
            <a:r>
              <a:rPr lang="da-DK" sz="1600" dirty="0" err="1">
                <a:solidFill>
                  <a:srgbClr val="37325C"/>
                </a:solidFill>
                <a:latin typeface="Montserrat Alternates" pitchFamily="2" charset="77"/>
              </a:rPr>
              <a:t>Our</a:t>
            </a: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 </a:t>
            </a:r>
            <a:r>
              <a:rPr lang="da-DK" sz="1600" dirty="0" err="1">
                <a:solidFill>
                  <a:srgbClr val="37325C"/>
                </a:solidFill>
                <a:latin typeface="Montserrat Alternates" pitchFamily="2" charset="77"/>
              </a:rPr>
              <a:t>experiences</a:t>
            </a:r>
            <a:endParaRPr lang="da-DK" sz="16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457200" lvl="1" indent="0">
              <a:buNone/>
            </a:pP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- </a:t>
            </a:r>
            <a:r>
              <a:rPr lang="da-DK" sz="1600" dirty="0" err="1">
                <a:solidFill>
                  <a:srgbClr val="37325C"/>
                </a:solidFill>
                <a:latin typeface="Montserrat Alternates" pitchFamily="2" charset="77"/>
              </a:rPr>
              <a:t>Does</a:t>
            </a: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 the </a:t>
            </a:r>
            <a:r>
              <a:rPr lang="da-DK" sz="1600" dirty="0" err="1">
                <a:solidFill>
                  <a:srgbClr val="37325C"/>
                </a:solidFill>
                <a:latin typeface="Montserrat Alternates" pitchFamily="2" charset="77"/>
              </a:rPr>
              <a:t>creator</a:t>
            </a: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 matter</a:t>
            </a:r>
            <a:endParaRPr lang="da-DK" sz="16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0" indent="0">
              <a:buNone/>
            </a:pP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- </a:t>
            </a:r>
            <a:r>
              <a:rPr lang="da-DK" sz="1600" dirty="0" err="1">
                <a:solidFill>
                  <a:srgbClr val="37325C"/>
                </a:solidFill>
                <a:latin typeface="Montserrat Alternates" pitchFamily="2" charset="77"/>
              </a:rPr>
              <a:t>Use</a:t>
            </a: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 </a:t>
            </a:r>
            <a:r>
              <a:rPr lang="da-DK" sz="1600" dirty="0" err="1">
                <a:solidFill>
                  <a:srgbClr val="37325C"/>
                </a:solidFill>
                <a:latin typeface="Montserrat Alternates" pitchFamily="2" charset="77"/>
              </a:rPr>
              <a:t>linkedIn</a:t>
            </a: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 Learning</a:t>
            </a:r>
            <a:endParaRPr lang="da-DK" sz="16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0" indent="0">
              <a:buNone/>
            </a:pPr>
            <a:r>
              <a:rPr lang="da-DK" sz="1600" dirty="0">
                <a:solidFill>
                  <a:srgbClr val="37325C"/>
                </a:solidFill>
                <a:latin typeface="Montserrat Alternates" pitchFamily="2" charset="77"/>
              </a:rPr>
              <a:t>- The End</a:t>
            </a:r>
            <a:endParaRPr lang="da-DK" sz="16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</p:txBody>
      </p:sp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A6DE76B-3EDC-46BC-B6F8-E0C93BBC18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02" r="9377"/>
          <a:stretch/>
        </p:blipFill>
        <p:spPr>
          <a:xfrm>
            <a:off x="5355120" y="1519571"/>
            <a:ext cx="2294762" cy="200992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4" name="Picture 4" descr="A picture containing text, grass, screenshot&#10;&#10;Description automatically generated">
            <a:extLst>
              <a:ext uri="{FF2B5EF4-FFF2-40B4-BE49-F238E27FC236}">
                <a16:creationId xmlns:a16="http://schemas.microsoft.com/office/drawing/2014/main" id="{DF1880CB-D313-4947-AEB5-4F012E648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42" r="-1" b="21547"/>
          <a:stretch/>
        </p:blipFill>
        <p:spPr>
          <a:xfrm>
            <a:off x="20" y="1"/>
            <a:ext cx="6770047" cy="2456679"/>
          </a:xfrm>
          <a:custGeom>
            <a:avLst/>
            <a:gdLst/>
            <a:ahLst/>
            <a:cxnLst/>
            <a:rect l="l" t="t" r="r" b="b"/>
            <a:pathLst>
              <a:path w="6770067" h="2456679">
                <a:moveTo>
                  <a:pt x="6770067" y="603033"/>
                </a:moveTo>
                <a:lnTo>
                  <a:pt x="6770067" y="617220"/>
                </a:lnTo>
                <a:lnTo>
                  <a:pt x="6768113" y="610127"/>
                </a:lnTo>
                <a:close/>
                <a:moveTo>
                  <a:pt x="0" y="0"/>
                </a:moveTo>
                <a:lnTo>
                  <a:pt x="6588505" y="0"/>
                </a:lnTo>
                <a:lnTo>
                  <a:pt x="6460879" y="219780"/>
                </a:lnTo>
                <a:cubicBezTo>
                  <a:pt x="5374128" y="2091240"/>
                  <a:pt x="5374128" y="2091240"/>
                  <a:pt x="5374128" y="2091240"/>
                </a:cubicBezTo>
                <a:cubicBezTo>
                  <a:pt x="5251862" y="2317464"/>
                  <a:pt x="5007334" y="2456679"/>
                  <a:pt x="4754071" y="2456679"/>
                </a:cubicBezTo>
                <a:cubicBezTo>
                  <a:pt x="710608" y="2456679"/>
                  <a:pt x="710608" y="2456679"/>
                  <a:pt x="710608" y="2456679"/>
                </a:cubicBezTo>
                <a:cubicBezTo>
                  <a:pt x="448613" y="2456679"/>
                  <a:pt x="212817" y="2317464"/>
                  <a:pt x="81819" y="2091240"/>
                </a:cubicBezTo>
                <a:lnTo>
                  <a:pt x="0" y="1949732"/>
                </a:lnTo>
                <a:close/>
              </a:path>
            </a:pathLst>
          </a:custGeom>
        </p:spPr>
      </p:pic>
      <p:pic>
        <p:nvPicPr>
          <p:cNvPr id="6" name="Picture 6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2200E36C-91B7-42DB-86DF-55F46921A5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" r="-2" b="-2"/>
          <a:stretch/>
        </p:blipFill>
        <p:spPr>
          <a:xfrm>
            <a:off x="20" y="2619612"/>
            <a:ext cx="7498453" cy="4238389"/>
          </a:xfrm>
          <a:custGeom>
            <a:avLst/>
            <a:gdLst/>
            <a:ahLst/>
            <a:cxnLst/>
            <a:rect l="l" t="t" r="r" b="b"/>
            <a:pathLst>
              <a:path w="7498473" h="4238389">
                <a:moveTo>
                  <a:pt x="6770067" y="1839459"/>
                </a:moveTo>
                <a:lnTo>
                  <a:pt x="6770067" y="1853646"/>
                </a:lnTo>
                <a:lnTo>
                  <a:pt x="6768113" y="1846552"/>
                </a:lnTo>
                <a:close/>
                <a:moveTo>
                  <a:pt x="710608" y="0"/>
                </a:moveTo>
                <a:cubicBezTo>
                  <a:pt x="710608" y="0"/>
                  <a:pt x="710608" y="0"/>
                  <a:pt x="4754071" y="0"/>
                </a:cubicBezTo>
                <a:cubicBezTo>
                  <a:pt x="5007334" y="0"/>
                  <a:pt x="5251862" y="139215"/>
                  <a:pt x="5374128" y="365439"/>
                </a:cubicBezTo>
                <a:cubicBezTo>
                  <a:pt x="5374128" y="365439"/>
                  <a:pt x="5374128" y="365439"/>
                  <a:pt x="7400224" y="3854515"/>
                </a:cubicBezTo>
                <a:cubicBezTo>
                  <a:pt x="7465723" y="3963277"/>
                  <a:pt x="7498473" y="4087266"/>
                  <a:pt x="7498473" y="4211255"/>
                </a:cubicBezTo>
                <a:lnTo>
                  <a:pt x="7494852" y="4238389"/>
                </a:lnTo>
                <a:lnTo>
                  <a:pt x="0" y="4238389"/>
                </a:lnTo>
                <a:lnTo>
                  <a:pt x="0" y="506947"/>
                </a:lnTo>
                <a:lnTo>
                  <a:pt x="81819" y="365439"/>
                </a:lnTo>
                <a:cubicBezTo>
                  <a:pt x="212817" y="139215"/>
                  <a:pt x="448613" y="0"/>
                  <a:pt x="7106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3509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6F337F-F610-E54E-A775-02989F18F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3931920" cy="1956841"/>
          </a:xfrm>
        </p:spPr>
        <p:txBody>
          <a:bodyPr anchor="b">
            <a:normAutofit/>
          </a:bodyPr>
          <a:lstStyle/>
          <a:p>
            <a:r>
              <a:rPr lang="da-DK" dirty="0" err="1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Why</a:t>
            </a:r>
            <a:r>
              <a:rPr lang="da-DK" dirty="0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 </a:t>
            </a:r>
            <a:r>
              <a:rPr lang="da-DK" dirty="0" err="1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are</a:t>
            </a:r>
            <a:r>
              <a:rPr lang="da-DK" dirty="0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 </a:t>
            </a:r>
            <a:r>
              <a:rPr lang="da-DK" dirty="0" err="1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we</a:t>
            </a:r>
            <a:r>
              <a:rPr lang="da-DK" dirty="0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 </a:t>
            </a:r>
            <a:r>
              <a:rPr lang="da-DK" dirty="0" err="1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experts</a:t>
            </a:r>
            <a:r>
              <a:rPr lang="da-DK" dirty="0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F49665B-054E-8E40-B1FF-3C80BC338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a-DK" sz="2200" dirty="0" err="1">
                <a:solidFill>
                  <a:srgbClr val="37325C"/>
                </a:solidFill>
                <a:latin typeface="Montserrat Alternates" pitchFamily="2" charset="77"/>
              </a:rPr>
              <a:t>We</a:t>
            </a:r>
            <a:r>
              <a:rPr lang="da-DK" sz="2200" dirty="0">
                <a:solidFill>
                  <a:srgbClr val="37325C"/>
                </a:solidFill>
                <a:latin typeface="Montserrat Alternates" pitchFamily="2" charset="77"/>
              </a:rPr>
              <a:t> have a done it for </a:t>
            </a:r>
            <a:r>
              <a:rPr lang="da-DK" sz="2200" dirty="0" err="1">
                <a:solidFill>
                  <a:srgbClr val="37325C"/>
                </a:solidFill>
                <a:latin typeface="Montserrat Alternates" pitchFamily="2" charset="77"/>
              </a:rPr>
              <a:t>several</a:t>
            </a:r>
            <a:r>
              <a:rPr lang="da-DK" sz="2200" dirty="0">
                <a:solidFill>
                  <a:srgbClr val="37325C"/>
                </a:solidFill>
                <a:latin typeface="Montserrat Alternates" pitchFamily="2" charset="77"/>
              </a:rPr>
              <a:t> </a:t>
            </a:r>
            <a:r>
              <a:rPr lang="da-DK" sz="2200" dirty="0" err="1">
                <a:solidFill>
                  <a:srgbClr val="37325C"/>
                </a:solidFill>
                <a:latin typeface="Montserrat Alternates" pitchFamily="2" charset="77"/>
              </a:rPr>
              <a:t>days</a:t>
            </a:r>
            <a:r>
              <a:rPr lang="da-DK" sz="2200" dirty="0">
                <a:solidFill>
                  <a:srgbClr val="37325C"/>
                </a:solidFill>
                <a:latin typeface="Montserrat Alternates" pitchFamily="2" charset="77"/>
              </a:rPr>
              <a:t> :)</a:t>
            </a:r>
            <a:endParaRPr lang="da-DK" sz="22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0" indent="0">
              <a:buNone/>
            </a:pPr>
            <a:endParaRPr lang="da-DK" sz="2200" dirty="0">
              <a:solidFill>
                <a:srgbClr val="37325C"/>
              </a:solidFill>
              <a:latin typeface="Montserrat Alternates" pitchFamily="2" charset="77"/>
            </a:endParaRPr>
          </a:p>
          <a:p>
            <a:pPr marL="0" indent="0">
              <a:buNone/>
            </a:pPr>
            <a:r>
              <a:rPr lang="da-DK" sz="2200" dirty="0">
                <a:solidFill>
                  <a:srgbClr val="37325C"/>
                </a:solidFill>
                <a:latin typeface="Montserrat Alternates" pitchFamily="2" charset="77"/>
              </a:rPr>
              <a:t>Webpage / YouTube</a:t>
            </a:r>
            <a:endParaRPr lang="da-DK" sz="22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  <a:p>
            <a:pPr marL="0" indent="0">
              <a:buNone/>
            </a:pPr>
            <a:endParaRPr lang="da-DK" sz="2200" dirty="0">
              <a:solidFill>
                <a:srgbClr val="37325C"/>
              </a:solidFill>
              <a:latin typeface="Montserrat Alternates" pitchFamily="2" charset="77"/>
            </a:endParaRPr>
          </a:p>
          <a:p>
            <a:pPr marL="0" indent="0">
              <a:buNone/>
            </a:pPr>
            <a:r>
              <a:rPr lang="da-DK" sz="2200" dirty="0">
                <a:solidFill>
                  <a:srgbClr val="37325C"/>
                </a:solidFill>
                <a:latin typeface="Montserrat Alternates" pitchFamily="2" charset="77"/>
              </a:rPr>
              <a:t>Læringsstile</a:t>
            </a:r>
            <a:endParaRPr lang="da-DK" sz="2200" dirty="0">
              <a:solidFill>
                <a:srgbClr val="37325C"/>
              </a:solidFill>
              <a:latin typeface="Montserrat Alternates" pitchFamily="2" charset="77"/>
              <a:cs typeface="Calibri"/>
            </a:endParaRPr>
          </a:p>
        </p:txBody>
      </p:sp>
      <p:pic>
        <p:nvPicPr>
          <p:cNvPr id="4" name="Picture 4" descr="Two men sitting at a table&#10;&#10;Description automatically generated">
            <a:extLst>
              <a:ext uri="{FF2B5EF4-FFF2-40B4-BE49-F238E27FC236}">
                <a16:creationId xmlns:a16="http://schemas.microsoft.com/office/drawing/2014/main" id="{826EDDEF-5996-43A0-BED6-54FB8FB6B5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39" r="1864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41394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7">
            <a:extLst>
              <a:ext uri="{FF2B5EF4-FFF2-40B4-BE49-F238E27FC236}">
                <a16:creationId xmlns:a16="http://schemas.microsoft.com/office/drawing/2014/main" id="{854DEE1C-7FD6-4FA0-A96A-BDF952F1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D69C1E-8BE2-C84E-9396-5E48B1D2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3547" y="57464"/>
            <a:ext cx="8463507" cy="11931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37325C"/>
                </a:solidFill>
                <a:latin typeface="Prompt" pitchFamily="2" charset="-34"/>
                <a:cs typeface="Prompt" pitchFamily="2" charset="-34"/>
              </a:rPr>
              <a:t>Why do we use videos? 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7C13B4A-A4D4-4541-8BC8-CC52FA506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489" y="5712695"/>
            <a:ext cx="5231877" cy="6467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37325C"/>
                </a:solidFill>
                <a:latin typeface="Montserrat Alternates" pitchFamily="2" charset="77"/>
              </a:rPr>
              <a:t>Our personal motivation</a:t>
            </a:r>
          </a:p>
        </p:txBody>
      </p:sp>
      <p:pic>
        <p:nvPicPr>
          <p:cNvPr id="4" name="Picture 4" descr="A picture containing text, water, sky, person&#10;&#10;Description automatically generated">
            <a:extLst>
              <a:ext uri="{FF2B5EF4-FFF2-40B4-BE49-F238E27FC236}">
                <a16:creationId xmlns:a16="http://schemas.microsoft.com/office/drawing/2014/main" id="{11C9D814-4E70-4B55-9F1A-9FD0E48685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3494"/>
          <a:stretch/>
        </p:blipFill>
        <p:spPr>
          <a:xfrm>
            <a:off x="550974" y="1124638"/>
            <a:ext cx="10405871" cy="4417517"/>
          </a:xfrm>
          <a:custGeom>
            <a:avLst/>
            <a:gdLst/>
            <a:ahLst/>
            <a:cxnLst/>
            <a:rect l="l" t="t" r="r" b="b"/>
            <a:pathLst>
              <a:path w="8903441" h="3766876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273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C679C2-A56C-45A1-81E9-31C840CE3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184" y="1315843"/>
            <a:ext cx="4087306" cy="422631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>
                <a:solidFill>
                  <a:srgbClr val="37325C"/>
                </a:solidFill>
                <a:latin typeface="Montserrat Alternates" pitchFamily="2" charset="77"/>
              </a:rPr>
              <a:t>Use our </a:t>
            </a:r>
            <a:br>
              <a:rPr lang="en-US" sz="3600" dirty="0">
                <a:solidFill>
                  <a:srgbClr val="37325C"/>
                </a:solidFill>
                <a:latin typeface="Montserrat Alternates" pitchFamily="2" charset="77"/>
              </a:rPr>
            </a:br>
            <a:r>
              <a:rPr lang="en-US" sz="3600" dirty="0">
                <a:solidFill>
                  <a:srgbClr val="37325C"/>
                </a:solidFill>
                <a:latin typeface="Montserrat Alternates" pitchFamily="2" charset="77"/>
              </a:rPr>
              <a:t>playlists </a:t>
            </a:r>
            <a:br>
              <a:rPr lang="en-US" sz="3600" dirty="0">
                <a:solidFill>
                  <a:srgbClr val="37325C"/>
                </a:solidFill>
                <a:latin typeface="Montserrat Alternates" pitchFamily="2" charset="77"/>
              </a:rPr>
            </a:br>
            <a:br>
              <a:rPr lang="en-US" sz="3600" dirty="0">
                <a:solidFill>
                  <a:srgbClr val="37325C"/>
                </a:solidFill>
                <a:latin typeface="Montserrat Alternates" pitchFamily="2" charset="77"/>
              </a:rPr>
            </a:br>
            <a:r>
              <a:rPr lang="en-US" sz="3600" dirty="0">
                <a:solidFill>
                  <a:srgbClr val="37325C"/>
                </a:solidFill>
                <a:latin typeface="Montserrat Alternates" pitchFamily="2" charset="77"/>
              </a:rPr>
              <a:t>for </a:t>
            </a:r>
            <a:br>
              <a:rPr lang="en-US" sz="3600" dirty="0">
                <a:solidFill>
                  <a:srgbClr val="37325C"/>
                </a:solidFill>
                <a:latin typeface="Montserrat Alternates" pitchFamily="2" charset="77"/>
              </a:rPr>
            </a:br>
            <a:br>
              <a:rPr lang="en-US" sz="3600" dirty="0">
                <a:solidFill>
                  <a:srgbClr val="37325C"/>
                </a:solidFill>
                <a:latin typeface="Montserrat Alternates" pitchFamily="2" charset="77"/>
              </a:rPr>
            </a:br>
            <a:r>
              <a:rPr lang="en-US" sz="3600" b="1" dirty="0">
                <a:solidFill>
                  <a:srgbClr val="37325C"/>
                </a:solidFill>
                <a:latin typeface="Montserrat Alternates SemiBold" pitchFamily="2" charset="77"/>
              </a:rPr>
              <a:t>the full </a:t>
            </a:r>
            <a:br>
              <a:rPr lang="en-US" sz="3600" dirty="0">
                <a:solidFill>
                  <a:srgbClr val="37325C"/>
                </a:solidFill>
                <a:latin typeface="Montserrat Alternates" pitchFamily="2" charset="77"/>
              </a:rPr>
            </a:br>
            <a:r>
              <a:rPr lang="en-US" sz="3600" dirty="0">
                <a:solidFill>
                  <a:srgbClr val="37325C"/>
                </a:solidFill>
                <a:latin typeface="Montserrat Alternates" pitchFamily="2" charset="77"/>
              </a:rPr>
              <a:t>experience </a:t>
            </a:r>
            <a:endParaRPr lang="en-US" sz="3600" dirty="0">
              <a:solidFill>
                <a:srgbClr val="37325C"/>
              </a:solidFill>
              <a:latin typeface="Montserrat Alternates" pitchFamily="2" charset="77"/>
              <a:cs typeface="Calibri Light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Billede 4">
            <a:extLst>
              <a:ext uri="{FF2B5EF4-FFF2-40B4-BE49-F238E27FC236}">
                <a16:creationId xmlns:a16="http://schemas.microsoft.com/office/drawing/2014/main" id="{080D1ACD-4FC5-46B7-92FD-1FE2E23ED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988" b="-1"/>
          <a:stretch/>
        </p:blipFill>
        <p:spPr>
          <a:xfrm>
            <a:off x="15731" y="10"/>
            <a:ext cx="6992881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3335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413</TotalTime>
  <Words>679</Words>
  <Application>Microsoft Macintosh PowerPoint</Application>
  <PresentationFormat>Widescreen</PresentationFormat>
  <Paragraphs>105</Paragraphs>
  <Slides>20</Slides>
  <Notes>1</Notes>
  <HiddenSlides>1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Montserrat Alternates</vt:lpstr>
      <vt:lpstr>Montserrat Alternates Light</vt:lpstr>
      <vt:lpstr>Montserrat Alternates Medium</vt:lpstr>
      <vt:lpstr>Montserrat Alternates SemiBold</vt:lpstr>
      <vt:lpstr>Prompt</vt:lpstr>
      <vt:lpstr>Office Theme</vt:lpstr>
      <vt:lpstr>Imagine confetti</vt:lpstr>
      <vt:lpstr>The Service Show and  Zealand  at OEB</vt:lpstr>
      <vt:lpstr>Questions for you …</vt:lpstr>
      <vt:lpstr>What’s in it  - for you!</vt:lpstr>
      <vt:lpstr>What is  learning videos?</vt:lpstr>
      <vt:lpstr>Tagesordnung</vt:lpstr>
      <vt:lpstr>Why are we experts?</vt:lpstr>
      <vt:lpstr>Why do we use videos? </vt:lpstr>
      <vt:lpstr>Use our  playlists   for   the full  experience </vt:lpstr>
      <vt:lpstr>How to get started with videos </vt:lpstr>
      <vt:lpstr>How to get started with videos (2)</vt:lpstr>
      <vt:lpstr>We are not teachers!</vt:lpstr>
      <vt:lpstr>Walk the Talk -  How to make videos</vt:lpstr>
      <vt:lpstr>Our experiences</vt:lpstr>
      <vt:lpstr>PowerPoint-præsentation</vt:lpstr>
      <vt:lpstr>PowerPoint-præsentation</vt:lpstr>
      <vt:lpstr>Does the creator matter?</vt:lpstr>
      <vt:lpstr>Use LinkedIn Learning?</vt:lpstr>
      <vt:lpstr>Summary – a few wise words </vt:lpstr>
      <vt:lpstr>The F***ing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Service Show at OEB</dc:title>
  <dc:creator>Michael Weitze Mortensen</dc:creator>
  <cp:lastModifiedBy>Michael Weitze Mortensen</cp:lastModifiedBy>
  <cp:revision>12</cp:revision>
  <dcterms:created xsi:type="dcterms:W3CDTF">2021-11-18T11:19:00Z</dcterms:created>
  <dcterms:modified xsi:type="dcterms:W3CDTF">2021-12-02T12:30:59Z</dcterms:modified>
</cp:coreProperties>
</file>